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trictFirstAndLastChars="0" saveSubsetFonts="1">
  <p:sldMasterIdLst>
    <p:sldMasterId id="2147483648" r:id="rId1"/>
  </p:sldMasterIdLst>
  <p:notesMasterIdLst>
    <p:notesMasterId r:id="rId209"/>
  </p:notesMasterIdLst>
  <p:handoutMasterIdLst>
    <p:handoutMasterId r:id="rId210"/>
  </p:handoutMasterIdLst>
  <p:sldIdLst>
    <p:sldId id="256" r:id="rId2"/>
    <p:sldId id="280" r:id="rId3"/>
    <p:sldId id="281" r:id="rId4"/>
    <p:sldId id="313" r:id="rId5"/>
    <p:sldId id="282" r:id="rId6"/>
    <p:sldId id="283" r:id="rId7"/>
    <p:sldId id="284" r:id="rId8"/>
    <p:sldId id="285" r:id="rId9"/>
    <p:sldId id="286" r:id="rId10"/>
    <p:sldId id="291" r:id="rId11"/>
    <p:sldId id="292" r:id="rId12"/>
    <p:sldId id="312" r:id="rId13"/>
    <p:sldId id="293" r:id="rId14"/>
    <p:sldId id="294" r:id="rId15"/>
    <p:sldId id="295" r:id="rId16"/>
    <p:sldId id="298" r:id="rId17"/>
    <p:sldId id="299" r:id="rId18"/>
    <p:sldId id="300" r:id="rId19"/>
    <p:sldId id="301" r:id="rId20"/>
    <p:sldId id="302" r:id="rId21"/>
    <p:sldId id="303" r:id="rId22"/>
    <p:sldId id="304" r:id="rId23"/>
    <p:sldId id="296" r:id="rId24"/>
    <p:sldId id="297" r:id="rId25"/>
    <p:sldId id="305" r:id="rId26"/>
    <p:sldId id="311" r:id="rId27"/>
    <p:sldId id="306" r:id="rId28"/>
    <p:sldId id="308" r:id="rId29"/>
    <p:sldId id="307" r:id="rId30"/>
    <p:sldId id="309" r:id="rId31"/>
    <p:sldId id="310" r:id="rId32"/>
    <p:sldId id="314" r:id="rId33"/>
    <p:sldId id="315" r:id="rId34"/>
    <p:sldId id="316" r:id="rId35"/>
    <p:sldId id="317" r:id="rId36"/>
    <p:sldId id="318" r:id="rId37"/>
    <p:sldId id="319" r:id="rId38"/>
    <p:sldId id="320" r:id="rId39"/>
    <p:sldId id="321" r:id="rId40"/>
    <p:sldId id="287" r:id="rId41"/>
    <p:sldId id="323" r:id="rId42"/>
    <p:sldId id="324"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22" r:id="rId71"/>
    <p:sldId id="288" r:id="rId72"/>
    <p:sldId id="289" r:id="rId73"/>
    <p:sldId id="290" r:id="rId74"/>
    <p:sldId id="257" r:id="rId75"/>
    <p:sldId id="262" r:id="rId76"/>
    <p:sldId id="263" r:id="rId77"/>
    <p:sldId id="258" r:id="rId78"/>
    <p:sldId id="259" r:id="rId79"/>
    <p:sldId id="260" r:id="rId80"/>
    <p:sldId id="261" r:id="rId81"/>
    <p:sldId id="264" r:id="rId82"/>
    <p:sldId id="265" r:id="rId83"/>
    <p:sldId id="266" r:id="rId84"/>
    <p:sldId id="267" r:id="rId85"/>
    <p:sldId id="268" r:id="rId86"/>
    <p:sldId id="269" r:id="rId87"/>
    <p:sldId id="270" r:id="rId88"/>
    <p:sldId id="271" r:id="rId89"/>
    <p:sldId id="273" r:id="rId90"/>
    <p:sldId id="274" r:id="rId91"/>
    <p:sldId id="275" r:id="rId92"/>
    <p:sldId id="276" r:id="rId93"/>
    <p:sldId id="277" r:id="rId94"/>
    <p:sldId id="278" r:id="rId95"/>
    <p:sldId id="279"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402"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4" r:id="rId146"/>
    <p:sldId id="406" r:id="rId147"/>
    <p:sldId id="427"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61"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2" r:id="rId203"/>
    <p:sldId id="463" r:id="rId204"/>
    <p:sldId id="464" r:id="rId205"/>
    <p:sldId id="465" r:id="rId206"/>
    <p:sldId id="467" r:id="rId207"/>
    <p:sldId id="466" r:id="rId208"/>
  </p:sldIdLst>
  <p:sldSz cx="9144000" cy="6858000" type="screen4x3"/>
  <p:notesSz cx="6667500" cy="9801225"/>
  <p:defaultTextStyle>
    <a:defPPr>
      <a:defRPr lang="ar-SA"/>
    </a:defPPr>
    <a:lvl1pPr algn="ctr" rtl="1"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Arabic)" panose="02020603050405020304" pitchFamily="18" charset="0"/>
      </a:defRPr>
    </a:lvl1pPr>
    <a:lvl2pPr marL="457200" algn="ctr" rtl="1"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Arabic)" panose="02020603050405020304" pitchFamily="18" charset="0"/>
      </a:defRPr>
    </a:lvl2pPr>
    <a:lvl3pPr marL="914400" algn="ctr" rtl="1"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Arabic)" panose="02020603050405020304" pitchFamily="18" charset="0"/>
      </a:defRPr>
    </a:lvl3pPr>
    <a:lvl4pPr marL="1371600" algn="ctr" rtl="1"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Arabic)" panose="02020603050405020304" pitchFamily="18" charset="0"/>
      </a:defRPr>
    </a:lvl4pPr>
    <a:lvl5pPr marL="1828800" algn="ctr" rtl="1"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Arabic)" panose="02020603050405020304" pitchFamily="18"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Times New Roman (Arabic)" panose="02020603050405020304" pitchFamily="18"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Times New Roman (Arabic)" panose="02020603050405020304" pitchFamily="18"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Times New Roman (Arabic)" panose="02020603050405020304" pitchFamily="18"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Times New Roman (Arabic)" panose="02020603050405020304" pitchFamily="18" charset="0"/>
      </a:defRPr>
    </a:lvl9pPr>
  </p:defaultTextStyle>
  <p:extLst>
    <p:ext uri="{EFAFB233-063F-42B5-8137-9DF3F51BA10A}">
      <p15:sldGuideLst xmlns:p15="http://schemas.microsoft.com/office/powerpoint/2012/main">
        <p15:guide id="1" orient="horz" pos="3936">
          <p15:clr>
            <a:srgbClr val="A4A3A4"/>
          </p15:clr>
        </p15:guide>
        <p15:guide id="2" pos="2880">
          <p15:clr>
            <a:srgbClr val="A4A3A4"/>
          </p15:clr>
        </p15:guide>
      </p15:sldGuideLst>
    </p:ext>
    <p:ext uri="{2D200454-40CA-4A62-9FC3-DE9A4176ACB9}">
      <p15:notesGuideLst xmlns:p15="http://schemas.microsoft.com/office/powerpoint/2012/main">
        <p15:guide id="1" orient="horz" pos="3086">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FFFF"/>
    <a:srgbClr val="CC0000"/>
    <a:srgbClr val="66FF33"/>
    <a:srgbClr val="FFFF00"/>
    <a:srgbClr val="FF0000"/>
    <a:srgbClr val="00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868" autoAdjust="0"/>
    <p:restoredTop sz="94660"/>
  </p:normalViewPr>
  <p:slideViewPr>
    <p:cSldViewPr>
      <p:cViewPr varScale="1">
        <p:scale>
          <a:sx n="87" d="100"/>
          <a:sy n="87" d="100"/>
        </p:scale>
        <p:origin x="1182" y="90"/>
      </p:cViewPr>
      <p:guideLst>
        <p:guide orient="horz" pos="3936"/>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4446"/>
    </p:cViewPr>
  </p:sorterViewPr>
  <p:notesViewPr>
    <p:cSldViewPr>
      <p:cViewPr varScale="1">
        <p:scale>
          <a:sx n="40" d="100"/>
          <a:sy n="40" d="100"/>
        </p:scale>
        <p:origin x="-1488" y="-96"/>
      </p:cViewPr>
      <p:guideLst>
        <p:guide orient="horz" pos="3086"/>
        <p:guide pos="210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png"/><Relationship Id="rId4"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t" anchorCtr="0" compatLnSpc="1">
            <a:prstTxWarp prst="textNoShape">
              <a:avLst/>
            </a:prstTxWarp>
          </a:bodyPr>
          <a:lstStyle>
            <a:lvl1pPr algn="l" defTabSz="917575" rtl="0">
              <a:defRPr sz="1200"/>
            </a:lvl1pPr>
          </a:lstStyle>
          <a:p>
            <a:endParaRPr lang="en-US" altLang="en-US"/>
          </a:p>
        </p:txBody>
      </p:sp>
      <p:sp>
        <p:nvSpPr>
          <p:cNvPr id="266243" name="Rectangle 3"/>
          <p:cNvSpPr>
            <a:spLocks noGrp="1" noChangeArrowheads="1"/>
          </p:cNvSpPr>
          <p:nvPr>
            <p:ph type="dt" sz="quarter" idx="1"/>
          </p:nvPr>
        </p:nvSpPr>
        <p:spPr bwMode="auto">
          <a:xfrm>
            <a:off x="377825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t" anchorCtr="0" compatLnSpc="1">
            <a:prstTxWarp prst="textNoShape">
              <a:avLst/>
            </a:prstTxWarp>
          </a:bodyPr>
          <a:lstStyle>
            <a:lvl1pPr algn="r" defTabSz="917575" rtl="0">
              <a:defRPr sz="1200"/>
            </a:lvl1pPr>
          </a:lstStyle>
          <a:p>
            <a:endParaRPr lang="en-US" altLang="en-US"/>
          </a:p>
        </p:txBody>
      </p:sp>
      <p:sp>
        <p:nvSpPr>
          <p:cNvPr id="266244" name="Rectangle 4"/>
          <p:cNvSpPr>
            <a:spLocks noGrp="1" noChangeArrowheads="1"/>
          </p:cNvSpPr>
          <p:nvPr>
            <p:ph type="ftr" sz="quarter" idx="2"/>
          </p:nvPr>
        </p:nvSpPr>
        <p:spPr bwMode="auto">
          <a:xfrm>
            <a:off x="0" y="931068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b" anchorCtr="0" compatLnSpc="1">
            <a:prstTxWarp prst="textNoShape">
              <a:avLst/>
            </a:prstTxWarp>
          </a:bodyPr>
          <a:lstStyle>
            <a:lvl1pPr algn="l" defTabSz="917575" rtl="0">
              <a:defRPr sz="1200"/>
            </a:lvl1pPr>
          </a:lstStyle>
          <a:p>
            <a:r>
              <a:rPr lang="en-US" altLang="en-US"/>
              <a:t>mbgg</a:t>
            </a:r>
          </a:p>
        </p:txBody>
      </p:sp>
      <p:sp>
        <p:nvSpPr>
          <p:cNvPr id="266245" name="Rectangle 5"/>
          <p:cNvSpPr>
            <a:spLocks noGrp="1" noChangeArrowheads="1"/>
          </p:cNvSpPr>
          <p:nvPr>
            <p:ph type="sldNum" sz="quarter" idx="3"/>
          </p:nvPr>
        </p:nvSpPr>
        <p:spPr bwMode="auto">
          <a:xfrm>
            <a:off x="3778250" y="931068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b" anchorCtr="0" compatLnSpc="1">
            <a:prstTxWarp prst="textNoShape">
              <a:avLst/>
            </a:prstTxWarp>
          </a:bodyPr>
          <a:lstStyle>
            <a:lvl1pPr algn="r" defTabSz="917575" rtl="0">
              <a:defRPr sz="1200"/>
            </a:lvl1pPr>
          </a:lstStyle>
          <a:p>
            <a:fld id="{B91EC094-76C4-404B-907A-AB664F666E5F}" type="slidenum">
              <a:rPr lang="en-US" altLang="en-US"/>
              <a:pPr/>
              <a:t>‹#›</a:t>
            </a:fld>
            <a:endParaRPr lang="en-US" altLang="en-US"/>
          </a:p>
        </p:txBody>
      </p:sp>
    </p:spTree>
    <p:extLst>
      <p:ext uri="{BB962C8B-B14F-4D97-AF65-F5344CB8AC3E}">
        <p14:creationId xmlns:p14="http://schemas.microsoft.com/office/powerpoint/2010/main" val="286395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t" anchorCtr="0" compatLnSpc="1">
            <a:prstTxWarp prst="textNoShape">
              <a:avLst/>
            </a:prstTxWarp>
          </a:bodyPr>
          <a:lstStyle>
            <a:lvl1pPr algn="l" defTabSz="917575">
              <a:defRPr sz="1200"/>
            </a:lvl1pPr>
          </a:lstStyle>
          <a:p>
            <a:endParaRPr lang="en-US" altLang="en-US"/>
          </a:p>
        </p:txBody>
      </p:sp>
      <p:sp>
        <p:nvSpPr>
          <p:cNvPr id="25603" name="Rectangle 3"/>
          <p:cNvSpPr>
            <a:spLocks noGrp="1" noChangeArrowheads="1"/>
          </p:cNvSpPr>
          <p:nvPr>
            <p:ph type="dt" idx="1"/>
          </p:nvPr>
        </p:nvSpPr>
        <p:spPr bwMode="auto">
          <a:xfrm>
            <a:off x="377825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t" anchorCtr="0" compatLnSpc="1">
            <a:prstTxWarp prst="textNoShape">
              <a:avLst/>
            </a:prstTxWarp>
          </a:bodyPr>
          <a:lstStyle>
            <a:lvl1pPr algn="r" defTabSz="917575">
              <a:defRPr sz="1200"/>
            </a:lvl1pPr>
          </a:lstStyle>
          <a:p>
            <a:endParaRPr lang="en-US" altLang="en-US"/>
          </a:p>
        </p:txBody>
      </p:sp>
      <p:sp>
        <p:nvSpPr>
          <p:cNvPr id="25604" name="Rectangle 4"/>
          <p:cNvSpPr>
            <a:spLocks noGrp="1" noRot="1" noChangeAspect="1" noChangeArrowheads="1" noTextEdit="1"/>
          </p:cNvSpPr>
          <p:nvPr>
            <p:ph type="sldImg" idx="2"/>
          </p:nvPr>
        </p:nvSpPr>
        <p:spPr bwMode="auto">
          <a:xfrm>
            <a:off x="882650" y="735013"/>
            <a:ext cx="4902200" cy="36766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5" name="Rectangle 5"/>
          <p:cNvSpPr>
            <a:spLocks noGrp="1" noChangeArrowheads="1"/>
          </p:cNvSpPr>
          <p:nvPr>
            <p:ph type="body" sz="quarter" idx="3"/>
          </p:nvPr>
        </p:nvSpPr>
        <p:spPr bwMode="auto">
          <a:xfrm>
            <a:off x="889000" y="4656138"/>
            <a:ext cx="488950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5606" name="Rectangle 6"/>
          <p:cNvSpPr>
            <a:spLocks noGrp="1" noChangeArrowheads="1"/>
          </p:cNvSpPr>
          <p:nvPr>
            <p:ph type="ftr" sz="quarter" idx="4"/>
          </p:nvPr>
        </p:nvSpPr>
        <p:spPr bwMode="auto">
          <a:xfrm>
            <a:off x="0" y="931068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b" anchorCtr="0" compatLnSpc="1">
            <a:prstTxWarp prst="textNoShape">
              <a:avLst/>
            </a:prstTxWarp>
          </a:bodyPr>
          <a:lstStyle>
            <a:lvl1pPr algn="l" defTabSz="917575">
              <a:defRPr sz="1200"/>
            </a:lvl1pPr>
          </a:lstStyle>
          <a:p>
            <a:r>
              <a:rPr lang="en-US" altLang="en-US"/>
              <a:t>mbgg</a:t>
            </a:r>
          </a:p>
        </p:txBody>
      </p:sp>
      <p:sp>
        <p:nvSpPr>
          <p:cNvPr id="25607" name="Rectangle 7"/>
          <p:cNvSpPr>
            <a:spLocks noGrp="1" noChangeArrowheads="1"/>
          </p:cNvSpPr>
          <p:nvPr>
            <p:ph type="sldNum" sz="quarter" idx="5"/>
          </p:nvPr>
        </p:nvSpPr>
        <p:spPr bwMode="auto">
          <a:xfrm>
            <a:off x="3778250" y="931068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696" tIns="45848" rIns="91696" bIns="45848" numCol="1" anchor="b" anchorCtr="0" compatLnSpc="1">
            <a:prstTxWarp prst="textNoShape">
              <a:avLst/>
            </a:prstTxWarp>
          </a:bodyPr>
          <a:lstStyle>
            <a:lvl1pPr algn="r" defTabSz="917575">
              <a:defRPr sz="1200"/>
            </a:lvl1pPr>
          </a:lstStyle>
          <a:p>
            <a:fld id="{9480EB4B-108C-437A-9C28-C6AD63C9EAD7}" type="slidenum">
              <a:rPr lang="en-US" altLang="en-US"/>
              <a:pPr/>
              <a:t>‹#›</a:t>
            </a:fld>
            <a:endParaRPr lang="en-US" altLang="en-US"/>
          </a:p>
        </p:txBody>
      </p:sp>
    </p:spTree>
    <p:extLst>
      <p:ext uri="{BB962C8B-B14F-4D97-AF65-F5344CB8AC3E}">
        <p14:creationId xmlns:p14="http://schemas.microsoft.com/office/powerpoint/2010/main" val="3677387675"/>
      </p:ext>
    </p:extLst>
  </p:cSld>
  <p:clrMap bg1="lt1" tx1="dk1" bg2="lt2" tx2="dk2" accent1="accent1" accent2="accent2" accent3="accent3" accent4="accent4" accent5="accent5" accent6="accent6" hlink="hlink" folHlink="folHlink"/>
  <p:hf hdr="0" dt="0"/>
  <p:notesStyle>
    <a:lvl1pPr algn="r" rtl="1" eaLnBrk="0" fontAlgn="base" hangingPunct="0">
      <a:spcBef>
        <a:spcPct val="30000"/>
      </a:spcBef>
      <a:spcAft>
        <a:spcPct val="0"/>
      </a:spcAft>
      <a:defRPr sz="1200" kern="1200">
        <a:solidFill>
          <a:schemeClr val="tx1"/>
        </a:solidFill>
        <a:latin typeface="Times New Roman" panose="02020603050405020304" pitchFamily="18" charset="0"/>
        <a:ea typeface="+mn-ea"/>
        <a:cs typeface="Times New Roman (Arabic)" panose="02020603050405020304" pitchFamily="18" charset="0"/>
      </a:defRPr>
    </a:lvl1pPr>
    <a:lvl2pPr marL="457200" algn="r" rtl="1" eaLnBrk="0" fontAlgn="base" hangingPunct="0">
      <a:spcBef>
        <a:spcPct val="30000"/>
      </a:spcBef>
      <a:spcAft>
        <a:spcPct val="0"/>
      </a:spcAft>
      <a:defRPr sz="1200" kern="1200">
        <a:solidFill>
          <a:schemeClr val="tx1"/>
        </a:solidFill>
        <a:latin typeface="Times New Roman" panose="02020603050405020304" pitchFamily="18" charset="0"/>
        <a:ea typeface="+mn-ea"/>
        <a:cs typeface="Times New Roman (Arabic)" panose="02020603050405020304" pitchFamily="18" charset="0"/>
      </a:defRPr>
    </a:lvl2pPr>
    <a:lvl3pPr marL="914400" algn="r" rtl="1" eaLnBrk="0" fontAlgn="base" hangingPunct="0">
      <a:spcBef>
        <a:spcPct val="30000"/>
      </a:spcBef>
      <a:spcAft>
        <a:spcPct val="0"/>
      </a:spcAft>
      <a:defRPr sz="1200" kern="1200">
        <a:solidFill>
          <a:schemeClr val="tx1"/>
        </a:solidFill>
        <a:latin typeface="Times New Roman" panose="02020603050405020304" pitchFamily="18" charset="0"/>
        <a:ea typeface="+mn-ea"/>
        <a:cs typeface="Times New Roman (Arabic)" panose="02020603050405020304" pitchFamily="18" charset="0"/>
      </a:defRPr>
    </a:lvl3pPr>
    <a:lvl4pPr marL="1371600" algn="r" rtl="1" eaLnBrk="0" fontAlgn="base" hangingPunct="0">
      <a:spcBef>
        <a:spcPct val="30000"/>
      </a:spcBef>
      <a:spcAft>
        <a:spcPct val="0"/>
      </a:spcAft>
      <a:defRPr sz="1200" kern="1200">
        <a:solidFill>
          <a:schemeClr val="tx1"/>
        </a:solidFill>
        <a:latin typeface="Times New Roman" panose="02020603050405020304" pitchFamily="18" charset="0"/>
        <a:ea typeface="+mn-ea"/>
        <a:cs typeface="Times New Roman (Arabic)" panose="02020603050405020304" pitchFamily="18" charset="0"/>
      </a:defRPr>
    </a:lvl4pPr>
    <a:lvl5pPr marL="1828800" algn="r" rtl="1" eaLnBrk="0" fontAlgn="base" hangingPunct="0">
      <a:spcBef>
        <a:spcPct val="30000"/>
      </a:spcBef>
      <a:spcAft>
        <a:spcPct val="0"/>
      </a:spcAft>
      <a:defRPr sz="1200" kern="1200">
        <a:solidFill>
          <a:schemeClr val="tx1"/>
        </a:solidFill>
        <a:latin typeface="Times New Roman" panose="02020603050405020304" pitchFamily="18" charset="0"/>
        <a:ea typeface="+mn-ea"/>
        <a:cs typeface="Times New Roman (Arabic)"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AF35A90-EDCD-4490-975C-9923BBCB7252}" type="slidenum">
              <a:rPr lang="en-US" altLang="en-US"/>
              <a:pPr/>
              <a:t>‹#›</a:t>
            </a:fld>
            <a:endParaRPr lang="en-US" altLang="en-US"/>
          </a:p>
        </p:txBody>
      </p:sp>
    </p:spTree>
    <p:extLst>
      <p:ext uri="{BB962C8B-B14F-4D97-AF65-F5344CB8AC3E}">
        <p14:creationId xmlns:p14="http://schemas.microsoft.com/office/powerpoint/2010/main" val="365457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9986864-7F9E-48A2-A261-815153E08975}" type="slidenum">
              <a:rPr lang="en-US" altLang="en-US"/>
              <a:pPr/>
              <a:t>‹#›</a:t>
            </a:fld>
            <a:endParaRPr lang="en-US" altLang="en-US"/>
          </a:p>
        </p:txBody>
      </p:sp>
    </p:spTree>
    <p:extLst>
      <p:ext uri="{BB962C8B-B14F-4D97-AF65-F5344CB8AC3E}">
        <p14:creationId xmlns:p14="http://schemas.microsoft.com/office/powerpoint/2010/main" val="146562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8A3B87C-DC83-4ADC-A787-55EDF4ECD647}" type="slidenum">
              <a:rPr lang="en-US" altLang="en-US"/>
              <a:pPr/>
              <a:t>‹#›</a:t>
            </a:fld>
            <a:endParaRPr lang="en-US" altLang="en-US"/>
          </a:p>
        </p:txBody>
      </p:sp>
    </p:spTree>
    <p:extLst>
      <p:ext uri="{BB962C8B-B14F-4D97-AF65-F5344CB8AC3E}">
        <p14:creationId xmlns:p14="http://schemas.microsoft.com/office/powerpoint/2010/main" val="3187132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32AEB1E-662C-43ED-BCCD-9659AF9639DA}" type="slidenum">
              <a:rPr lang="en-US" altLang="en-US"/>
              <a:pPr/>
              <a:t>‹#›</a:t>
            </a:fld>
            <a:endParaRPr lang="en-US" altLang="en-US"/>
          </a:p>
        </p:txBody>
      </p:sp>
    </p:spTree>
    <p:extLst>
      <p:ext uri="{BB962C8B-B14F-4D97-AF65-F5344CB8AC3E}">
        <p14:creationId xmlns:p14="http://schemas.microsoft.com/office/powerpoint/2010/main" val="413142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C81A144-016D-4E63-85CC-34ABADB97C8F}" type="slidenum">
              <a:rPr lang="en-US" altLang="en-US"/>
              <a:pPr/>
              <a:t>‹#›</a:t>
            </a:fld>
            <a:endParaRPr lang="en-US" altLang="en-US"/>
          </a:p>
        </p:txBody>
      </p:sp>
    </p:spTree>
    <p:extLst>
      <p:ext uri="{BB962C8B-B14F-4D97-AF65-F5344CB8AC3E}">
        <p14:creationId xmlns:p14="http://schemas.microsoft.com/office/powerpoint/2010/main" val="397317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7FCB075-6A96-404A-8F6E-2E3C0B1F823C}" type="slidenum">
              <a:rPr lang="en-US" altLang="en-US"/>
              <a:pPr/>
              <a:t>‹#›</a:t>
            </a:fld>
            <a:endParaRPr lang="en-US" altLang="en-US"/>
          </a:p>
        </p:txBody>
      </p:sp>
    </p:spTree>
    <p:extLst>
      <p:ext uri="{BB962C8B-B14F-4D97-AF65-F5344CB8AC3E}">
        <p14:creationId xmlns:p14="http://schemas.microsoft.com/office/powerpoint/2010/main" val="54360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73D77519-94BB-4C4E-A318-54323F1AE580}" type="slidenum">
              <a:rPr lang="en-US" altLang="en-US"/>
              <a:pPr/>
              <a:t>‹#›</a:t>
            </a:fld>
            <a:endParaRPr lang="en-US" altLang="en-US"/>
          </a:p>
        </p:txBody>
      </p:sp>
    </p:spTree>
    <p:extLst>
      <p:ext uri="{BB962C8B-B14F-4D97-AF65-F5344CB8AC3E}">
        <p14:creationId xmlns:p14="http://schemas.microsoft.com/office/powerpoint/2010/main" val="412084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D4DB422B-39DA-414D-A80A-CCC7216652A4}" type="slidenum">
              <a:rPr lang="en-US" altLang="en-US"/>
              <a:pPr/>
              <a:t>‹#›</a:t>
            </a:fld>
            <a:endParaRPr lang="en-US" altLang="en-US"/>
          </a:p>
        </p:txBody>
      </p:sp>
    </p:spTree>
    <p:extLst>
      <p:ext uri="{BB962C8B-B14F-4D97-AF65-F5344CB8AC3E}">
        <p14:creationId xmlns:p14="http://schemas.microsoft.com/office/powerpoint/2010/main" val="812634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5C52E08-5D87-4F24-961E-D2C18E3E744C}" type="slidenum">
              <a:rPr lang="en-US" altLang="en-US"/>
              <a:pPr/>
              <a:t>‹#›</a:t>
            </a:fld>
            <a:endParaRPr lang="en-US" altLang="en-US"/>
          </a:p>
        </p:txBody>
      </p:sp>
    </p:spTree>
    <p:extLst>
      <p:ext uri="{BB962C8B-B14F-4D97-AF65-F5344CB8AC3E}">
        <p14:creationId xmlns:p14="http://schemas.microsoft.com/office/powerpoint/2010/main" val="354796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9D2F02E-9AFA-4C3D-88D6-9F7D936D2685}" type="slidenum">
              <a:rPr lang="en-US" altLang="en-US"/>
              <a:pPr/>
              <a:t>‹#›</a:t>
            </a:fld>
            <a:endParaRPr lang="en-US" altLang="en-US"/>
          </a:p>
        </p:txBody>
      </p:sp>
    </p:spTree>
    <p:extLst>
      <p:ext uri="{BB962C8B-B14F-4D97-AF65-F5344CB8AC3E}">
        <p14:creationId xmlns:p14="http://schemas.microsoft.com/office/powerpoint/2010/main" val="3065261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52030F4-51C0-4664-8A6E-A50C8C147568}" type="slidenum">
              <a:rPr lang="en-US" altLang="en-US"/>
              <a:pPr/>
              <a:t>‹#›</a:t>
            </a:fld>
            <a:endParaRPr lang="en-US" altLang="en-US"/>
          </a:p>
        </p:txBody>
      </p:sp>
    </p:spTree>
    <p:extLst>
      <p:ext uri="{BB962C8B-B14F-4D97-AF65-F5344CB8AC3E}">
        <p14:creationId xmlns:p14="http://schemas.microsoft.com/office/powerpoint/2010/main" val="219459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FF"/>
            </a:gs>
            <a:gs pos="100000">
              <a:srgbClr val="0000FF">
                <a:gamma/>
                <a:tint val="75686"/>
                <a:invGamma/>
              </a:srgbClr>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8AFFA2A-1285-439C-9B9A-A3C1965A0EF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1" eaLnBrk="0" fontAlgn="base" hangingPunct="0">
        <a:spcBef>
          <a:spcPct val="0"/>
        </a:spcBef>
        <a:spcAft>
          <a:spcPct val="0"/>
        </a:spcAft>
        <a:defRPr sz="4400" kern="1200">
          <a:solidFill>
            <a:schemeClr val="tx2"/>
          </a:solidFill>
          <a:latin typeface="+mj-lt"/>
          <a:ea typeface="+mj-ea"/>
          <a:cs typeface="+mj-cs"/>
        </a:defRPr>
      </a:lvl1pPr>
      <a:lvl2pPr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2pPr>
      <a:lvl3pPr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3pPr>
      <a:lvl4pPr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4pPr>
      <a:lvl5pPr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p:titleStyle>
    <p:bodyStyle>
      <a:lvl1pPr marL="342900" indent="-342900" algn="r" rtl="1"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r" rtl="1"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r" rtl="1"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r" rtl="1"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r" rtl="1"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ghaznvai@shahed.ac.ir"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wmf"/></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40.png"/><Relationship Id="rId5" Type="http://schemas.openxmlformats.org/officeDocument/2006/relationships/image" Target="../media/image139.wmf"/><Relationship Id="rId4" Type="http://schemas.openxmlformats.org/officeDocument/2006/relationships/oleObject" Target="../embeddings/oleObject13.bin"/></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1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172.wmf"/><Relationship Id="rId4" Type="http://schemas.openxmlformats.org/officeDocument/2006/relationships/oleObject" Target="../embeddings/oleObject14.bin"/></Relationships>
</file>

<file path=ppt/slides/_rels/slide1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3.png"/></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5.jpeg"/><Relationship Id="rId4" Type="http://schemas.openxmlformats.org/officeDocument/2006/relationships/image" Target="../media/image73.png"/></Relationships>
</file>

<file path=ppt/slides/_rels/slide20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jpeg"/><Relationship Id="rId4" Type="http://schemas.openxmlformats.org/officeDocument/2006/relationships/image" Target="../media/image31.wmf"/></Relationships>
</file>

<file path=ppt/slides/_rels/slide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5.wmf"/></Relationships>
</file>

<file path=ppt/slides/_rels/slide6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jpeg"/><Relationship Id="rId4" Type="http://schemas.openxmlformats.org/officeDocument/2006/relationships/image" Target="../media/image70.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5.jpeg"/><Relationship Id="rId4" Type="http://schemas.openxmlformats.org/officeDocument/2006/relationships/image" Target="../media/image71.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72.wmf"/></Relationships>
</file>

<file path=ppt/slides/_rels/slide73.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4.wmf"/><Relationship Id="rId5" Type="http://schemas.openxmlformats.org/officeDocument/2006/relationships/oleObject" Target="../embeddings/oleObject8.bin"/><Relationship Id="rId10" Type="http://schemas.openxmlformats.org/officeDocument/2006/relationships/image" Target="../media/image76.wmf"/><Relationship Id="rId4" Type="http://schemas.openxmlformats.org/officeDocument/2006/relationships/image" Target="../media/image73.png"/><Relationship Id="rId9"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98.wmf"/><Relationship Id="rId4" Type="http://schemas.openxmlformats.org/officeDocument/2006/relationships/oleObject" Target="../embeddings/oleObject11.bin"/></Relationships>
</file>

<file path=ppt/slides/_rels/slide9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99.w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rot="-5400000">
            <a:off x="-1973262" y="1897063"/>
            <a:ext cx="495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6000" b="1" dirty="0">
                <a:solidFill>
                  <a:schemeClr val="tx2"/>
                </a:solidFill>
              </a:rPr>
              <a:t>IEEE - TMU</a:t>
            </a:r>
            <a:endParaRPr lang="en-US" altLang="en-US" dirty="0">
              <a:solidFill>
                <a:srgbClr val="FF0000"/>
              </a:solidFill>
            </a:endParaRPr>
          </a:p>
        </p:txBody>
      </p:sp>
      <p:sp>
        <p:nvSpPr>
          <p:cNvPr id="2051" name="Text Box 3"/>
          <p:cNvSpPr txBox="1">
            <a:spLocks noChangeArrowheads="1"/>
          </p:cNvSpPr>
          <p:nvPr/>
        </p:nvSpPr>
        <p:spPr bwMode="auto">
          <a:xfrm>
            <a:off x="-83025" y="6630064"/>
            <a:ext cx="92270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sz="1100" b="1" dirty="0">
                <a:solidFill>
                  <a:schemeClr val="bg1"/>
                </a:solidFill>
                <a:latin typeface="Garamond" panose="02020404030301010803" pitchFamily="18" charset="0"/>
              </a:rPr>
              <a:t>(C) 2001, M.B</a:t>
            </a:r>
            <a:r>
              <a:rPr lang="en-US" altLang="en-US" sz="1100" b="1" dirty="0" smtClean="0">
                <a:solidFill>
                  <a:schemeClr val="bg1"/>
                </a:solidFill>
                <a:latin typeface="Garamond" panose="02020404030301010803" pitchFamily="18" charset="0"/>
              </a:rPr>
              <a:t>. </a:t>
            </a:r>
            <a:r>
              <a:rPr lang="en-US" altLang="en-US" sz="1100" b="1" dirty="0" err="1" smtClean="0">
                <a:solidFill>
                  <a:schemeClr val="bg1"/>
                </a:solidFill>
                <a:latin typeface="Garamond" panose="02020404030301010803" pitchFamily="18" charset="0"/>
              </a:rPr>
              <a:t>Ghaznavi-Ghoushchi</a:t>
            </a:r>
            <a:r>
              <a:rPr lang="en-US" altLang="en-US" sz="1100" b="1" dirty="0" smtClean="0">
                <a:solidFill>
                  <a:schemeClr val="bg1"/>
                </a:solidFill>
                <a:latin typeface="Garamond" panose="02020404030301010803" pitchFamily="18" charset="0"/>
              </a:rPr>
              <a:t> </a:t>
            </a:r>
            <a:r>
              <a:rPr lang="en-US" altLang="en-US" sz="1100" b="1" dirty="0">
                <a:solidFill>
                  <a:schemeClr val="bg1"/>
                </a:solidFill>
                <a:latin typeface="Garamond" panose="02020404030301010803" pitchFamily="18" charset="0"/>
              </a:rPr>
              <a:t>&lt;</a:t>
            </a:r>
            <a:r>
              <a:rPr lang="en-US" altLang="en-US" sz="1100" b="1" strike="sngStrike" dirty="0" smtClean="0">
                <a:solidFill>
                  <a:schemeClr val="bg2">
                    <a:lumMod val="20000"/>
                    <a:lumOff val="80000"/>
                  </a:schemeClr>
                </a:solidFill>
                <a:latin typeface="Garamond" panose="02020404030301010803" pitchFamily="18" charset="0"/>
              </a:rPr>
              <a:t>ghaznavi@modares.ac.ir</a:t>
            </a:r>
            <a:r>
              <a:rPr lang="en-US" altLang="en-US" sz="1100" b="1" dirty="0" smtClean="0">
                <a:solidFill>
                  <a:schemeClr val="bg1"/>
                </a:solidFill>
                <a:latin typeface="Garamond" panose="02020404030301010803" pitchFamily="18" charset="0"/>
              </a:rPr>
              <a:t>&gt;</a:t>
            </a:r>
            <a:r>
              <a:rPr lang="en-US" altLang="en-US" sz="1100" b="1" dirty="0" smtClean="0">
                <a:solidFill>
                  <a:schemeClr val="bg1"/>
                </a:solidFill>
                <a:latin typeface="Garamond" panose="02020404030301010803" pitchFamily="18" charset="0"/>
                <a:hlinkClick r:id="rId2"/>
              </a:rPr>
              <a:t>ghaznvai@shahed.ac.ir</a:t>
            </a:r>
            <a:r>
              <a:rPr lang="en-US" altLang="en-US" sz="1100" b="1" dirty="0" smtClean="0">
                <a:solidFill>
                  <a:schemeClr val="bg1"/>
                </a:solidFill>
                <a:latin typeface="Garamond" panose="02020404030301010803" pitchFamily="18" charset="0"/>
              </a:rPr>
              <a:t> (The only added text to </a:t>
            </a:r>
            <a:r>
              <a:rPr lang="en-US" altLang="en-US" sz="1100" b="1" dirty="0" err="1" smtClean="0">
                <a:solidFill>
                  <a:schemeClr val="bg1"/>
                </a:solidFill>
                <a:latin typeface="Garamond" panose="02020404030301010803" pitchFamily="18" charset="0"/>
              </a:rPr>
              <a:t>ppt</a:t>
            </a:r>
            <a:r>
              <a:rPr lang="en-US" altLang="en-US" sz="1100" b="1" dirty="0" smtClean="0">
                <a:solidFill>
                  <a:schemeClr val="bg1"/>
                </a:solidFill>
                <a:latin typeface="Garamond" panose="02020404030301010803" pitchFamily="18" charset="0"/>
              </a:rPr>
              <a:t> </a:t>
            </a:r>
            <a:r>
              <a:rPr lang="en-US" altLang="en-US" sz="1100" b="1" smtClean="0">
                <a:solidFill>
                  <a:schemeClr val="bg1"/>
                </a:solidFill>
                <a:latin typeface="Garamond" panose="02020404030301010803" pitchFamily="18" charset="0"/>
              </a:rPr>
              <a:t>is </a:t>
            </a:r>
            <a:r>
              <a:rPr lang="en-US" altLang="en-US" sz="1100" b="1" smtClean="0">
                <a:solidFill>
                  <a:schemeClr val="bg1"/>
                </a:solidFill>
                <a:latin typeface="Garamond" panose="02020404030301010803" pitchFamily="18" charset="0"/>
              </a:rPr>
              <a:t>my new </a:t>
            </a:r>
            <a:r>
              <a:rPr lang="en-US" altLang="en-US" sz="1100" b="1" dirty="0" smtClean="0">
                <a:solidFill>
                  <a:schemeClr val="bg1"/>
                </a:solidFill>
                <a:latin typeface="Garamond" panose="02020404030301010803" pitchFamily="18" charset="0"/>
              </a:rPr>
              <a:t>email !!)</a:t>
            </a:r>
            <a:endParaRPr lang="en-US" altLang="en-US" sz="1100" b="1" dirty="0">
              <a:solidFill>
                <a:srgbClr val="FF0000"/>
              </a:solidFill>
            </a:endParaRPr>
          </a:p>
        </p:txBody>
      </p:sp>
      <p:sp>
        <p:nvSpPr>
          <p:cNvPr id="2059" name="WordArt 11"/>
          <p:cNvSpPr>
            <a:spLocks noChangeArrowheads="1" noChangeShapeType="1" noTextEdit="1"/>
          </p:cNvSpPr>
          <p:nvPr/>
        </p:nvSpPr>
        <p:spPr bwMode="auto">
          <a:xfrm>
            <a:off x="1295400" y="76200"/>
            <a:ext cx="7172325" cy="2314575"/>
          </a:xfrm>
          <a:prstGeom prst="rect">
            <a:avLst/>
          </a:prstGeom>
        </p:spPr>
        <p:txBody>
          <a:bodyPr wrap="none" fromWordArt="1">
            <a:prstTxWarp prst="textPlain">
              <a:avLst>
                <a:gd name="adj" fmla="val 50000"/>
              </a:avLst>
            </a:prstTxWarp>
          </a:bodyPr>
          <a:lstStyle/>
          <a:p>
            <a:pPr rtl="0"/>
            <a:r>
              <a:rPr lang="en-US" sz="5400" b="1" kern="10" dirty="0">
                <a:ln w="12700">
                  <a:solidFill>
                    <a:srgbClr val="EAEAEA"/>
                  </a:solidFill>
                  <a:round/>
                  <a:headEnd/>
                  <a:tailEnd/>
                </a:ln>
                <a:solidFill>
                  <a:schemeClr val="bg1"/>
                </a:solidFill>
                <a:latin typeface="Garamond" panose="02020404030301010803" pitchFamily="18" charset="0"/>
              </a:rPr>
              <a:t>Inter-OS Migration Of </a:t>
            </a:r>
          </a:p>
          <a:p>
            <a:pPr rtl="0"/>
            <a:r>
              <a:rPr lang="en-US" sz="5400" b="1" kern="10" dirty="0">
                <a:ln w="12700">
                  <a:solidFill>
                    <a:srgbClr val="EAEAEA"/>
                  </a:solidFill>
                  <a:round/>
                  <a:headEnd/>
                  <a:tailEnd/>
                </a:ln>
                <a:solidFill>
                  <a:schemeClr val="bg1"/>
                </a:solidFill>
                <a:latin typeface="Garamond" panose="02020404030301010803" pitchFamily="18" charset="0"/>
              </a:rPr>
              <a:t>CAD Tools For IC Design</a:t>
            </a:r>
          </a:p>
        </p:txBody>
      </p:sp>
      <p:sp>
        <p:nvSpPr>
          <p:cNvPr id="2074" name="Text Box 26"/>
          <p:cNvSpPr txBox="1">
            <a:spLocks noChangeArrowheads="1"/>
          </p:cNvSpPr>
          <p:nvPr/>
        </p:nvSpPr>
        <p:spPr bwMode="auto">
          <a:xfrm>
            <a:off x="846138" y="4292600"/>
            <a:ext cx="2895600"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rtl="0">
              <a:spcBef>
                <a:spcPct val="50000"/>
              </a:spcBef>
            </a:pPr>
            <a:r>
              <a:rPr lang="en-US" altLang="en-US" sz="2800" b="1" dirty="0">
                <a:solidFill>
                  <a:schemeClr val="bg1"/>
                </a:solidFill>
                <a:latin typeface="Garamond" panose="02020404030301010803" pitchFamily="18" charset="0"/>
              </a:rPr>
              <a:t>TMU/IEEE</a:t>
            </a:r>
            <a:br>
              <a:rPr lang="en-US" altLang="en-US" sz="2800" b="1" dirty="0">
                <a:solidFill>
                  <a:schemeClr val="bg1"/>
                </a:solidFill>
                <a:latin typeface="Garamond" panose="02020404030301010803" pitchFamily="18" charset="0"/>
              </a:rPr>
            </a:br>
            <a:r>
              <a:rPr lang="en-US" altLang="en-US" sz="2800" b="1" dirty="0">
                <a:solidFill>
                  <a:schemeClr val="bg1"/>
                </a:solidFill>
                <a:latin typeface="Garamond" panose="02020404030301010803" pitchFamily="18" charset="0"/>
              </a:rPr>
              <a:t>Student Branch</a:t>
            </a:r>
          </a:p>
          <a:p>
            <a:pPr rtl="0">
              <a:spcBef>
                <a:spcPct val="50000"/>
              </a:spcBef>
            </a:pPr>
            <a:r>
              <a:rPr lang="en-US" altLang="en-US" sz="4000" b="1" dirty="0">
                <a:solidFill>
                  <a:srgbClr val="FFFF00"/>
                </a:solidFill>
                <a:latin typeface="Garamond" panose="02020404030301010803" pitchFamily="18" charset="0"/>
              </a:rPr>
              <a:t>2001</a:t>
            </a:r>
            <a:endParaRPr lang="en-US" altLang="en-US" sz="3200" b="1" dirty="0">
              <a:solidFill>
                <a:srgbClr val="FFFF00"/>
              </a:solidFill>
            </a:endParaRPr>
          </a:p>
        </p:txBody>
      </p:sp>
      <p:pic>
        <p:nvPicPr>
          <p:cNvPr id="2077" name="Picture 29" descr="D:\mbgg\2\inter-os\ieee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349750"/>
            <a:ext cx="9144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D:\mbgg\2\inter-os\tmup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111750"/>
            <a:ext cx="914400" cy="984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50682" y="2245041"/>
            <a:ext cx="3820021" cy="461665"/>
          </a:xfrm>
          <a:prstGeom prst="rect">
            <a:avLst/>
          </a:prstGeom>
        </p:spPr>
        <p:txBody>
          <a:bodyPr wrap="none">
            <a:spAutoFit/>
          </a:bodyPr>
          <a:lstStyle/>
          <a:p>
            <a:r>
              <a:rPr lang="en-US" altLang="en-US" b="1" dirty="0">
                <a:solidFill>
                  <a:schemeClr val="bg1"/>
                </a:solidFill>
                <a:latin typeface="Garamond" panose="02020404030301010803" pitchFamily="18" charset="0"/>
              </a:rPr>
              <a:t>M</a:t>
            </a:r>
            <a:r>
              <a:rPr lang="en-US" altLang="en-US" b="1" dirty="0" smtClean="0">
                <a:solidFill>
                  <a:schemeClr val="bg1"/>
                </a:solidFill>
                <a:latin typeface="Garamond" panose="02020404030301010803" pitchFamily="18" charset="0"/>
              </a:rPr>
              <a:t>. B</a:t>
            </a:r>
            <a:r>
              <a:rPr lang="en-US" altLang="en-US" b="1" dirty="0">
                <a:solidFill>
                  <a:schemeClr val="bg1"/>
                </a:solidFill>
                <a:latin typeface="Garamond" panose="02020404030301010803" pitchFamily="18" charset="0"/>
              </a:rPr>
              <a:t>. </a:t>
            </a:r>
            <a:r>
              <a:rPr lang="en-US" altLang="en-US" b="1" dirty="0" err="1">
                <a:solidFill>
                  <a:schemeClr val="bg1"/>
                </a:solidFill>
                <a:latin typeface="Garamond" panose="02020404030301010803" pitchFamily="18" charset="0"/>
              </a:rPr>
              <a:t>Ghaznavi-Ghoushchi</a:t>
            </a:r>
            <a:r>
              <a:rPr lang="en-US" altLang="en-US" b="1" dirty="0">
                <a:solidFill>
                  <a:schemeClr val="bg1"/>
                </a:solidFill>
                <a:latin typeface="Garamond" panose="02020404030301010803" pitchFamily="18" charset="0"/>
              </a:rPr>
              <a:t> </a:t>
            </a:r>
            <a:endParaRPr lang="en-US" dirty="0"/>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742905"/>
            <a:ext cx="5460717" cy="392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iterate type="lt">
                                    <p:tmPct val="100000"/>
                                  </p:iterate>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75" fill="hold"/>
                                        <p:tgtEl>
                                          <p:spTgt spid="2050"/>
                                        </p:tgtEl>
                                        <p:attrNameLst>
                                          <p:attrName>ppt_x</p:attrName>
                                        </p:attrNameLst>
                                      </p:cBhvr>
                                      <p:tavLst>
                                        <p:tav tm="0">
                                          <p:val>
                                            <p:strVal val="#ppt_x"/>
                                          </p:val>
                                        </p:tav>
                                        <p:tav tm="100000">
                                          <p:val>
                                            <p:strVal val="#ppt_x"/>
                                          </p:val>
                                        </p:tav>
                                      </p:tavLst>
                                    </p:anim>
                                    <p:anim calcmode="lin" valueType="num">
                                      <p:cBhvr additive="base">
                                        <p:cTn id="8" dur="75"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02B7F718-E97A-4DEE-AC67-B007032A2388}" type="slidenum">
              <a:rPr lang="en-US" altLang="en-US"/>
              <a:pPr/>
              <a:t>10</a:t>
            </a:fld>
            <a:endParaRPr lang="en-US" altLang="en-US"/>
          </a:p>
        </p:txBody>
      </p:sp>
      <p:sp>
        <p:nvSpPr>
          <p:cNvPr id="289794" name="Text Box 2"/>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 Introduction        Net-Oriented CAD Tools</a:t>
            </a:r>
          </a:p>
        </p:txBody>
      </p:sp>
      <p:sp>
        <p:nvSpPr>
          <p:cNvPr id="28979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796" name="Text Box 4"/>
          <p:cNvSpPr txBox="1">
            <a:spLocks noChangeArrowheads="1"/>
          </p:cNvSpPr>
          <p:nvPr/>
        </p:nvSpPr>
        <p:spPr bwMode="auto">
          <a:xfrm>
            <a:off x="1600200" y="990600"/>
            <a:ext cx="6324600" cy="436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Net-Oriented Means</a:t>
            </a:r>
          </a:p>
          <a:p>
            <a:pPr algn="l" rtl="0">
              <a:spcBef>
                <a:spcPct val="50000"/>
              </a:spcBef>
            </a:pPr>
            <a:r>
              <a:rPr lang="en-US" altLang="en-US" sz="2800" b="1">
                <a:solidFill>
                  <a:schemeClr val="bg1"/>
                </a:solidFill>
                <a:latin typeface="Garamond" panose="02020404030301010803" pitchFamily="18" charset="0"/>
              </a:rPr>
              <a:t>	*. Distributed Resources</a:t>
            </a:r>
          </a:p>
          <a:p>
            <a:pPr algn="l" rtl="0">
              <a:spcBef>
                <a:spcPct val="50000"/>
              </a:spcBef>
            </a:pPr>
            <a:r>
              <a:rPr lang="en-US" altLang="en-US" sz="2800" b="1">
                <a:solidFill>
                  <a:schemeClr val="bg1"/>
                </a:solidFill>
                <a:latin typeface="Garamond" panose="02020404030301010803" pitchFamily="18" charset="0"/>
              </a:rPr>
              <a:t>	*. Resource Sharing </a:t>
            </a:r>
          </a:p>
          <a:p>
            <a:pPr algn="l" rtl="0">
              <a:spcBef>
                <a:spcPct val="50000"/>
              </a:spcBef>
            </a:pPr>
            <a:r>
              <a:rPr lang="en-US" altLang="en-US" sz="2800" b="1">
                <a:solidFill>
                  <a:schemeClr val="bg1"/>
                </a:solidFill>
                <a:latin typeface="Garamond" panose="02020404030301010803" pitchFamily="18" charset="0"/>
              </a:rPr>
              <a:t>	*. Groupware Capability </a:t>
            </a:r>
          </a:p>
          <a:p>
            <a:pPr algn="l" rtl="0">
              <a:spcBef>
                <a:spcPct val="50000"/>
              </a:spcBef>
            </a:pPr>
            <a:r>
              <a:rPr lang="en-US" altLang="en-US" sz="2800" b="1">
                <a:solidFill>
                  <a:schemeClr val="bg1"/>
                </a:solidFill>
                <a:latin typeface="Garamond" panose="02020404030301010803" pitchFamily="18" charset="0"/>
              </a:rPr>
              <a:t>	*. Easy To Access</a:t>
            </a:r>
          </a:p>
          <a:p>
            <a:pPr algn="l" rtl="0">
              <a:spcBef>
                <a:spcPct val="50000"/>
              </a:spcBef>
            </a:pPr>
            <a:r>
              <a:rPr lang="en-US" altLang="en-US" sz="2800" b="1">
                <a:solidFill>
                  <a:schemeClr val="bg1"/>
                </a:solidFill>
                <a:latin typeface="Garamond" panose="02020404030301010803" pitchFamily="18" charset="0"/>
              </a:rPr>
              <a:t>	*. Less Implementation Effort </a:t>
            </a:r>
          </a:p>
          <a:p>
            <a:pPr algn="l" rtl="0">
              <a:spcBef>
                <a:spcPct val="50000"/>
              </a:spcBef>
            </a:pPr>
            <a:r>
              <a:rPr lang="en-US" altLang="en-US" sz="2800" b="1">
                <a:solidFill>
                  <a:schemeClr val="bg1"/>
                </a:solidFill>
                <a:latin typeface="Garamond" panose="02020404030301010803" pitchFamily="18" charset="0"/>
              </a:rPr>
              <a:t>	*. Network Spread Scope</a:t>
            </a:r>
          </a:p>
        </p:txBody>
      </p:sp>
      <p:sp>
        <p:nvSpPr>
          <p:cNvPr id="289797"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8979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89800" name="Picture 8" descr="C:\Program Files\Microsoft Office\Clipart\Popular\JIGSAW.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838200"/>
            <a:ext cx="22098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9798"/>
                                        </p:tgtEl>
                                        <p:attrNameLst>
                                          <p:attrName>style.visibility</p:attrName>
                                        </p:attrNameLst>
                                      </p:cBhvr>
                                      <p:to>
                                        <p:strVal val="visible"/>
                                      </p:to>
                                    </p:set>
                                    <p:animEffect transition="in" filter="dissolve">
                                      <p:cBhvr>
                                        <p:cTn id="7" dur="500"/>
                                        <p:tgtEl>
                                          <p:spTgt spid="28979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89797"/>
                                        </p:tgtEl>
                                        <p:attrNameLst>
                                          <p:attrName>style.visibility</p:attrName>
                                        </p:attrNameLst>
                                      </p:cBhvr>
                                      <p:to>
                                        <p:strVal val="visible"/>
                                      </p:to>
                                    </p:set>
                                    <p:animEffect transition="in" filter="dissolve">
                                      <p:cBhvr>
                                        <p:cTn id="11" dur="500"/>
                                        <p:tgtEl>
                                          <p:spTgt spid="289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autoUpdateAnimBg="0"/>
      <p:bldP spid="289798"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D414C3C2-03AA-455F-BBB0-E364BAA7D01B}" type="slidenum">
              <a:rPr lang="en-US" altLang="en-US"/>
              <a:pPr/>
              <a:t>100</a:t>
            </a:fld>
            <a:endParaRPr lang="en-US" altLang="en-US"/>
          </a:p>
        </p:txBody>
      </p:sp>
      <p:sp>
        <p:nvSpPr>
          <p:cNvPr id="404482"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448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84" name="Text Box 4"/>
          <p:cNvSpPr txBox="1">
            <a:spLocks noChangeArrowheads="1"/>
          </p:cNvSpPr>
          <p:nvPr/>
        </p:nvSpPr>
        <p:spPr bwMode="auto">
          <a:xfrm>
            <a:off x="1600200" y="3352800"/>
            <a:ext cx="5562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Java Applet Runs on Client Side</a:t>
            </a:r>
          </a:p>
        </p:txBody>
      </p:sp>
      <p:sp>
        <p:nvSpPr>
          <p:cNvPr id="404485" name="AutoShape 5" descr="Cork"/>
          <p:cNvSpPr>
            <a:spLocks noChangeArrowheads="1"/>
          </p:cNvSpPr>
          <p:nvPr/>
        </p:nvSpPr>
        <p:spPr bwMode="auto">
          <a:xfrm>
            <a:off x="914400" y="34290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0448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04488" name="Text Box 8"/>
          <p:cNvSpPr txBox="1">
            <a:spLocks noChangeArrowheads="1"/>
          </p:cNvSpPr>
          <p:nvPr/>
        </p:nvSpPr>
        <p:spPr bwMode="auto">
          <a:xfrm>
            <a:off x="1524000" y="838200"/>
            <a:ext cx="6248400" cy="287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Using Java As:</a:t>
            </a:r>
          </a:p>
          <a:p>
            <a:pPr algn="l" rtl="0">
              <a:spcBef>
                <a:spcPct val="50000"/>
              </a:spcBef>
            </a:pPr>
            <a:r>
              <a:rPr lang="en-US" altLang="en-US" sz="2800" b="1">
                <a:solidFill>
                  <a:schemeClr val="bg1"/>
                </a:solidFill>
                <a:latin typeface="Garamond" panose="02020404030301010803" pitchFamily="18" charset="0"/>
              </a:rPr>
              <a:t>	*. Java Applet ( Via web)</a:t>
            </a:r>
          </a:p>
          <a:p>
            <a:pPr algn="l" rtl="0">
              <a:spcBef>
                <a:spcPct val="50000"/>
              </a:spcBef>
            </a:pPr>
            <a:r>
              <a:rPr lang="en-US" altLang="en-US" sz="2800" b="1">
                <a:solidFill>
                  <a:schemeClr val="bg1"/>
                </a:solidFill>
                <a:latin typeface="Garamond" panose="02020404030301010803" pitchFamily="18" charset="0"/>
              </a:rPr>
              <a:t>	*. Java Application (Via java)</a:t>
            </a:r>
          </a:p>
          <a:p>
            <a:pPr algn="l" rtl="0">
              <a:spcBef>
                <a:spcPct val="50000"/>
              </a:spcBef>
            </a:pPr>
            <a:r>
              <a:rPr lang="en-US" altLang="en-US" sz="2800" b="1">
                <a:solidFill>
                  <a:schemeClr val="bg1"/>
                </a:solidFill>
                <a:latin typeface="Garamond" panose="02020404030301010803" pitchFamily="18" charset="0"/>
              </a:rPr>
              <a:t>	*. Java Servlet ( Via web)</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p>
        </p:txBody>
      </p:sp>
      <p:sp>
        <p:nvSpPr>
          <p:cNvPr id="404489" name="AutoShape 9" descr="Cork"/>
          <p:cNvSpPr>
            <a:spLocks noChangeArrowheads="1"/>
          </p:cNvSpPr>
          <p:nvPr/>
        </p:nvSpPr>
        <p:spPr bwMode="auto">
          <a:xfrm>
            <a:off x="914400" y="931863"/>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404490" name="Picture 10" descr="E:\ghaznavi\web-images\misc\javalogo52x88(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5" y="838200"/>
            <a:ext cx="720725" cy="1219200"/>
          </a:xfrm>
          <a:prstGeom prst="rect">
            <a:avLst/>
          </a:prstGeom>
          <a:noFill/>
          <a:extLst>
            <a:ext uri="{909E8E84-426E-40DD-AFC4-6F175D3DCCD1}">
              <a14:hiddenFill xmlns:a14="http://schemas.microsoft.com/office/drawing/2010/main">
                <a:solidFill>
                  <a:srgbClr val="FFFFFF"/>
                </a:solidFill>
              </a14:hiddenFill>
            </a:ext>
          </a:extLst>
        </p:spPr>
      </p:pic>
      <p:sp>
        <p:nvSpPr>
          <p:cNvPr id="404491" name="Text Box 11"/>
          <p:cNvSpPr txBox="1">
            <a:spLocks noChangeArrowheads="1"/>
          </p:cNvSpPr>
          <p:nvPr/>
        </p:nvSpPr>
        <p:spPr bwMode="auto">
          <a:xfrm>
            <a:off x="1600200" y="4038600"/>
            <a:ext cx="5562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Java Servlet Runs on Server Side</a:t>
            </a:r>
          </a:p>
        </p:txBody>
      </p:sp>
      <p:sp>
        <p:nvSpPr>
          <p:cNvPr id="404492" name="AutoShape 12" descr="Cork"/>
          <p:cNvSpPr>
            <a:spLocks noChangeArrowheads="1"/>
          </p:cNvSpPr>
          <p:nvPr/>
        </p:nvSpPr>
        <p:spPr bwMode="auto">
          <a:xfrm>
            <a:off x="914400" y="4114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04493" name="Text Box 13"/>
          <p:cNvSpPr txBox="1">
            <a:spLocks noChangeArrowheads="1"/>
          </p:cNvSpPr>
          <p:nvPr/>
        </p:nvSpPr>
        <p:spPr bwMode="auto">
          <a:xfrm>
            <a:off x="1524000" y="4800600"/>
            <a:ext cx="7315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Java Applications Runs as Normal Application</a:t>
            </a:r>
          </a:p>
        </p:txBody>
      </p:sp>
      <p:sp>
        <p:nvSpPr>
          <p:cNvPr id="404494" name="AutoShape 14" descr="Cork"/>
          <p:cNvSpPr>
            <a:spLocks noChangeArrowheads="1"/>
          </p:cNvSpPr>
          <p:nvPr/>
        </p:nvSpPr>
        <p:spPr bwMode="auto">
          <a:xfrm>
            <a:off x="914400" y="487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4486"/>
                                        </p:tgtEl>
                                        <p:attrNameLst>
                                          <p:attrName>style.visibility</p:attrName>
                                        </p:attrNameLst>
                                      </p:cBhvr>
                                      <p:to>
                                        <p:strVal val="visible"/>
                                      </p:to>
                                    </p:set>
                                    <p:animEffect transition="in" filter="dissolve">
                                      <p:cBhvr>
                                        <p:cTn id="7" dur="500"/>
                                        <p:tgtEl>
                                          <p:spTgt spid="40448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4485"/>
                                        </p:tgtEl>
                                        <p:attrNameLst>
                                          <p:attrName>style.visibility</p:attrName>
                                        </p:attrNameLst>
                                      </p:cBhvr>
                                      <p:to>
                                        <p:strVal val="visible"/>
                                      </p:to>
                                    </p:set>
                                    <p:animEffect transition="in" filter="dissolve">
                                      <p:cBhvr>
                                        <p:cTn id="11" dur="500"/>
                                        <p:tgtEl>
                                          <p:spTgt spid="40448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04489"/>
                                        </p:tgtEl>
                                        <p:attrNameLst>
                                          <p:attrName>style.visibility</p:attrName>
                                        </p:attrNameLst>
                                      </p:cBhvr>
                                      <p:to>
                                        <p:strVal val="visible"/>
                                      </p:to>
                                    </p:set>
                                    <p:animEffect transition="in" filter="dissolve">
                                      <p:cBhvr>
                                        <p:cTn id="15" dur="500"/>
                                        <p:tgtEl>
                                          <p:spTgt spid="404489"/>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04492"/>
                                        </p:tgtEl>
                                        <p:attrNameLst>
                                          <p:attrName>style.visibility</p:attrName>
                                        </p:attrNameLst>
                                      </p:cBhvr>
                                      <p:to>
                                        <p:strVal val="visible"/>
                                      </p:to>
                                    </p:set>
                                    <p:animEffect transition="in" filter="dissolve">
                                      <p:cBhvr>
                                        <p:cTn id="19" dur="500"/>
                                        <p:tgtEl>
                                          <p:spTgt spid="404492"/>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04494"/>
                                        </p:tgtEl>
                                        <p:attrNameLst>
                                          <p:attrName>style.visibility</p:attrName>
                                        </p:attrNameLst>
                                      </p:cBhvr>
                                      <p:to>
                                        <p:strVal val="visible"/>
                                      </p:to>
                                    </p:set>
                                    <p:animEffect transition="in" filter="dissolve">
                                      <p:cBhvr>
                                        <p:cTn id="23" dur="500"/>
                                        <p:tgtEl>
                                          <p:spTgt spid="404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5" grpId="0" animBg="1" autoUpdateAnimBg="0"/>
      <p:bldP spid="404486" grpId="0" animBg="1" autoUpdateAnimBg="0"/>
      <p:bldP spid="404489" grpId="0" animBg="1" autoUpdateAnimBg="0"/>
      <p:bldP spid="404492" grpId="0" animBg="1" autoUpdateAnimBg="0"/>
      <p:bldP spid="404494"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0C3A4295-CF23-4346-B687-6C6133853656}" type="slidenum">
              <a:rPr lang="en-US" altLang="en-US"/>
              <a:pPr/>
              <a:t>101</a:t>
            </a:fld>
            <a:endParaRPr lang="en-US" altLang="en-US"/>
          </a:p>
        </p:txBody>
      </p:sp>
      <p:sp>
        <p:nvSpPr>
          <p:cNvPr id="406530" name="Rectangle 4098"/>
          <p:cNvSpPr>
            <a:spLocks noGrp="1" noChangeArrowheads="1"/>
          </p:cNvSpPr>
          <p:nvPr>
            <p:ph type="title"/>
          </p:nvPr>
        </p:nvSpPr>
        <p:spPr>
          <a:xfrm>
            <a:off x="457200" y="609600"/>
            <a:ext cx="8077200" cy="1143000"/>
          </a:xfrm>
        </p:spPr>
        <p:txBody>
          <a:bodyPr/>
          <a:lstStyle/>
          <a:p>
            <a:r>
              <a:rPr lang="en-US" altLang="en-US">
                <a:solidFill>
                  <a:schemeClr val="bg1"/>
                </a:solidFill>
              </a:rPr>
              <a:t>Java</a:t>
            </a:r>
            <a:endParaRPr lang="en-US" altLang="en-US"/>
          </a:p>
        </p:txBody>
      </p:sp>
      <p:pic>
        <p:nvPicPr>
          <p:cNvPr id="406531" name="Picture 4099"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09800"/>
            <a:ext cx="5238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6532" name="Picture 4100" descr="E:\ghaznavi\web-images\misc\javalogo52x88(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038600"/>
            <a:ext cx="4953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06533" name="Picture 4101" descr="E:\ghaznavi\web-images\misc\jag\JagParod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057400"/>
            <a:ext cx="2695575"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06534" name="Picture 4102" descr="E:\ghaznavi\web-images\misc\jag\JagWithDukeSmall.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286000"/>
            <a:ext cx="2301875" cy="2895600"/>
          </a:xfrm>
          <a:prstGeom prst="rect">
            <a:avLst/>
          </a:prstGeom>
          <a:noFill/>
          <a:extLst>
            <a:ext uri="{909E8E84-426E-40DD-AFC4-6F175D3DCCD1}">
              <a14:hiddenFill xmlns:a14="http://schemas.microsoft.com/office/drawing/2010/main">
                <a:solidFill>
                  <a:srgbClr val="FFFFFF"/>
                </a:solidFill>
              </a14:hiddenFill>
            </a:ext>
          </a:extLst>
        </p:spPr>
      </p:pic>
      <p:sp>
        <p:nvSpPr>
          <p:cNvPr id="406535" name="Text Box 4103"/>
          <p:cNvSpPr txBox="1">
            <a:spLocks noChangeArrowheads="1"/>
          </p:cNvSpPr>
          <p:nvPr/>
        </p:nvSpPr>
        <p:spPr bwMode="auto">
          <a:xfrm>
            <a:off x="1143000" y="1752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 </a:t>
            </a:r>
            <a:r>
              <a:rPr lang="en-US" altLang="en-US" b="1" i="1">
                <a:solidFill>
                  <a:schemeClr val="bg1"/>
                </a:solidFill>
              </a:rPr>
              <a:t>James Gosling</a:t>
            </a:r>
            <a:endParaRPr lang="en-US" altLang="en-US" b="1" i="1"/>
          </a:p>
        </p:txBody>
      </p:sp>
      <p:sp>
        <p:nvSpPr>
          <p:cNvPr id="406536" name="Text Box 410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6537" name="Rectangle 410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38" name="AutoShape 410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6538"/>
                                        </p:tgtEl>
                                        <p:attrNameLst>
                                          <p:attrName>style.visibility</p:attrName>
                                        </p:attrNameLst>
                                      </p:cBhvr>
                                      <p:to>
                                        <p:strVal val="visible"/>
                                      </p:to>
                                    </p:set>
                                    <p:animEffect transition="in" filter="dissolve">
                                      <p:cBhvr>
                                        <p:cTn id="7" dur="500"/>
                                        <p:tgtEl>
                                          <p:spTgt spid="406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8"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F9DBF2BA-35A0-4373-B0B0-85C64B221D1E}" type="slidenum">
              <a:rPr lang="en-US" altLang="en-US"/>
              <a:pPr/>
              <a:t>102</a:t>
            </a:fld>
            <a:endParaRPr lang="en-US" altLang="en-US"/>
          </a:p>
        </p:txBody>
      </p:sp>
      <p:sp>
        <p:nvSpPr>
          <p:cNvPr id="407554" name="Rectangle 2"/>
          <p:cNvSpPr>
            <a:spLocks noGrp="1" noChangeArrowheads="1"/>
          </p:cNvSpPr>
          <p:nvPr>
            <p:ph type="title"/>
          </p:nvPr>
        </p:nvSpPr>
        <p:spPr/>
        <p:txBody>
          <a:bodyPr/>
          <a:lstStyle/>
          <a:p>
            <a:r>
              <a:rPr lang="en-US" altLang="en-US">
                <a:solidFill>
                  <a:schemeClr val="bg1"/>
                </a:solidFill>
              </a:rPr>
              <a:t>What is Java?</a:t>
            </a:r>
            <a:endParaRPr lang="en-US" altLang="en-US"/>
          </a:p>
        </p:txBody>
      </p:sp>
      <p:sp>
        <p:nvSpPr>
          <p:cNvPr id="407555" name="Text Box 3"/>
          <p:cNvSpPr txBox="1">
            <a:spLocks noChangeArrowheads="1"/>
          </p:cNvSpPr>
          <p:nvPr/>
        </p:nvSpPr>
        <p:spPr bwMode="auto">
          <a:xfrm>
            <a:off x="685800" y="1524000"/>
            <a:ext cx="79248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3200" b="1"/>
              <a:t>J</a:t>
            </a:r>
            <a:r>
              <a:rPr lang="en-US" altLang="en-US"/>
              <a:t>ava is a programming language expressly designed for use in the distributed environment of the Internet.</a:t>
            </a:r>
          </a:p>
          <a:p>
            <a:pPr algn="l"/>
            <a:r>
              <a:rPr lang="en-US" altLang="en-US"/>
              <a:t>It was designed to have the "look and feel" of the C++ language, but it is simpler to use than C++ and enforces a completely object-oriented view of programming. Java can be used to create complete applications that may run on a single computer or be distributed among servers and clients in a network.</a:t>
            </a:r>
          </a:p>
          <a:p>
            <a:pPr algn="l"/>
            <a:r>
              <a:rPr lang="en-US" altLang="en-US"/>
              <a:t>It can also be used to build small application modules or applets for use as part of a Web page. Applets make it possible for a Web page user to interact with the page. </a:t>
            </a:r>
          </a:p>
          <a:p>
            <a:pPr algn="r">
              <a:spcBef>
                <a:spcPct val="50000"/>
              </a:spcBef>
            </a:pPr>
            <a:endParaRPr lang="en-US" altLang="en-US"/>
          </a:p>
        </p:txBody>
      </p:sp>
      <p:sp>
        <p:nvSpPr>
          <p:cNvPr id="40755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755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5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7558"/>
                                        </p:tgtEl>
                                        <p:attrNameLst>
                                          <p:attrName>style.visibility</p:attrName>
                                        </p:attrNameLst>
                                      </p:cBhvr>
                                      <p:to>
                                        <p:strVal val="visible"/>
                                      </p:to>
                                    </p:set>
                                    <p:animEffect transition="in" filter="dissolve">
                                      <p:cBhvr>
                                        <p:cTn id="7" dur="500"/>
                                        <p:tgtEl>
                                          <p:spTgt spid="407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8"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3F833657-5EC5-430E-9985-445709A88AFB}" type="slidenum">
              <a:rPr lang="en-US" altLang="en-US"/>
              <a:pPr/>
              <a:t>103</a:t>
            </a:fld>
            <a:endParaRPr lang="en-US" altLang="en-US"/>
          </a:p>
        </p:txBody>
      </p:sp>
      <p:sp>
        <p:nvSpPr>
          <p:cNvPr id="408578" name="Rectangle 2"/>
          <p:cNvSpPr>
            <a:spLocks noGrp="1" noChangeArrowheads="1"/>
          </p:cNvSpPr>
          <p:nvPr>
            <p:ph type="title"/>
          </p:nvPr>
        </p:nvSpPr>
        <p:spPr/>
        <p:txBody>
          <a:bodyPr/>
          <a:lstStyle/>
          <a:p>
            <a:r>
              <a:rPr lang="en-US" altLang="en-US">
                <a:solidFill>
                  <a:schemeClr val="bg1"/>
                </a:solidFill>
              </a:rPr>
              <a:t>History of Java?</a:t>
            </a:r>
            <a:endParaRPr lang="en-US" altLang="en-US"/>
          </a:p>
        </p:txBody>
      </p:sp>
      <p:sp>
        <p:nvSpPr>
          <p:cNvPr id="408579" name="Text Box 3"/>
          <p:cNvSpPr txBox="1">
            <a:spLocks noChangeArrowheads="1"/>
          </p:cNvSpPr>
          <p:nvPr/>
        </p:nvSpPr>
        <p:spPr bwMode="auto">
          <a:xfrm>
            <a:off x="609600" y="1828800"/>
            <a:ext cx="79248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Java was introduced by </a:t>
            </a:r>
            <a:r>
              <a:rPr lang="en-US" altLang="en-US" b="1">
                <a:solidFill>
                  <a:srgbClr val="FF3300"/>
                </a:solidFill>
              </a:rPr>
              <a:t>Sun Microsystems</a:t>
            </a:r>
            <a:r>
              <a:rPr lang="en-US" altLang="en-US"/>
              <a:t> in </a:t>
            </a:r>
            <a:r>
              <a:rPr lang="en-US" altLang="en-US" b="1">
                <a:solidFill>
                  <a:srgbClr val="FF3300"/>
                </a:solidFill>
              </a:rPr>
              <a:t>1995</a:t>
            </a:r>
            <a:r>
              <a:rPr lang="en-US" altLang="en-US"/>
              <a:t> and instantly created a new sense of the interactive possibilities of the Web.</a:t>
            </a:r>
          </a:p>
          <a:p>
            <a:pPr algn="l"/>
            <a:r>
              <a:rPr lang="en-US" altLang="en-US"/>
              <a:t>Both of the major Web browsers include a Java virtual machine. Almost all major operating system developers (IBM,</a:t>
            </a:r>
          </a:p>
          <a:p>
            <a:pPr algn="l"/>
            <a:r>
              <a:rPr lang="en-US" altLang="en-US"/>
              <a:t>Microsoft, and others) have added Java compilers as part of their product offerings. </a:t>
            </a:r>
          </a:p>
        </p:txBody>
      </p:sp>
      <p:sp>
        <p:nvSpPr>
          <p:cNvPr id="408580"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8581"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8582"/>
                                        </p:tgtEl>
                                        <p:attrNameLst>
                                          <p:attrName>style.visibility</p:attrName>
                                        </p:attrNameLst>
                                      </p:cBhvr>
                                      <p:to>
                                        <p:strVal val="visible"/>
                                      </p:to>
                                    </p:set>
                                    <p:animEffect transition="in" filter="dissolve">
                                      <p:cBhvr>
                                        <p:cTn id="7" dur="500"/>
                                        <p:tgtEl>
                                          <p:spTgt spid="408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022A71E-72FF-4CA5-AC7B-34AC61000F9C}" type="slidenum">
              <a:rPr lang="en-US" altLang="en-US"/>
              <a:pPr/>
              <a:t>104</a:t>
            </a:fld>
            <a:endParaRPr lang="en-US" altLang="en-US"/>
          </a:p>
        </p:txBody>
      </p:sp>
      <p:sp>
        <p:nvSpPr>
          <p:cNvPr id="409602" name="Rectangle 2"/>
          <p:cNvSpPr>
            <a:spLocks noGrp="1" noChangeArrowheads="1"/>
          </p:cNvSpPr>
          <p:nvPr>
            <p:ph type="title"/>
          </p:nvPr>
        </p:nvSpPr>
        <p:spPr/>
        <p:txBody>
          <a:bodyPr/>
          <a:lstStyle/>
          <a:p>
            <a:r>
              <a:rPr lang="en-US" altLang="en-US">
                <a:solidFill>
                  <a:schemeClr val="bg1"/>
                </a:solidFill>
              </a:rPr>
              <a:t>Java Virtual Machine</a:t>
            </a:r>
            <a:endParaRPr lang="en-US" altLang="en-US"/>
          </a:p>
        </p:txBody>
      </p:sp>
      <p:sp>
        <p:nvSpPr>
          <p:cNvPr id="409603" name="Text Box 3"/>
          <p:cNvSpPr txBox="1">
            <a:spLocks noChangeArrowheads="1"/>
          </p:cNvSpPr>
          <p:nvPr/>
        </p:nvSpPr>
        <p:spPr bwMode="auto">
          <a:xfrm>
            <a:off x="609600" y="1828800"/>
            <a:ext cx="7924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The Java virtual machine includes an optional just-in-time (JIT) compiler that </a:t>
            </a:r>
            <a:r>
              <a:rPr lang="en-US" altLang="en-US" b="1">
                <a:solidFill>
                  <a:srgbClr val="FF3300"/>
                </a:solidFill>
              </a:rPr>
              <a:t>dynamically compiles</a:t>
            </a:r>
            <a:r>
              <a:rPr lang="en-US" altLang="en-US"/>
              <a:t> bytecode into executable code as an alternative to interpreting one bytecode instruction at a time. In many cases, the dynamic JIT compilation is faster than the virtual machine interpretation. </a:t>
            </a:r>
          </a:p>
        </p:txBody>
      </p:sp>
      <p:sp>
        <p:nvSpPr>
          <p:cNvPr id="409604"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960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0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606"/>
                                        </p:tgtEl>
                                        <p:attrNameLst>
                                          <p:attrName>style.visibility</p:attrName>
                                        </p:attrNameLst>
                                      </p:cBhvr>
                                      <p:to>
                                        <p:strVal val="visible"/>
                                      </p:to>
                                    </p:set>
                                    <p:animEffect transition="in" filter="dissolve">
                                      <p:cBhvr>
                                        <p:cTn id="7" dur="500"/>
                                        <p:tgtEl>
                                          <p:spTgt spid="40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6"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2BD36C30-4614-48DF-B34E-EB71D1E765E5}" type="slidenum">
              <a:rPr lang="en-US" altLang="en-US"/>
              <a:pPr/>
              <a:t>105</a:t>
            </a:fld>
            <a:endParaRPr lang="en-US" altLang="en-US"/>
          </a:p>
        </p:txBody>
      </p:sp>
      <p:sp>
        <p:nvSpPr>
          <p:cNvPr id="410626" name="Rectangle 1026"/>
          <p:cNvSpPr>
            <a:spLocks noGrp="1" noChangeArrowheads="1"/>
          </p:cNvSpPr>
          <p:nvPr>
            <p:ph type="title"/>
          </p:nvPr>
        </p:nvSpPr>
        <p:spPr/>
        <p:txBody>
          <a:bodyPr/>
          <a:lstStyle/>
          <a:p>
            <a:r>
              <a:rPr lang="en-US" altLang="en-US">
                <a:solidFill>
                  <a:schemeClr val="bg1"/>
                </a:solidFill>
              </a:rPr>
              <a:t>Java and Javascript</a:t>
            </a:r>
            <a:endParaRPr lang="en-US" altLang="en-US"/>
          </a:p>
        </p:txBody>
      </p:sp>
      <p:sp>
        <p:nvSpPr>
          <p:cNvPr id="410627" name="Text Box 1027"/>
          <p:cNvSpPr txBox="1">
            <a:spLocks noChangeArrowheads="1"/>
          </p:cNvSpPr>
          <p:nvPr/>
        </p:nvSpPr>
        <p:spPr bwMode="auto">
          <a:xfrm>
            <a:off x="609600" y="1828800"/>
            <a:ext cx="79248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JavaScript should not be confused with Java. </a:t>
            </a:r>
            <a:r>
              <a:rPr lang="en-US" altLang="en-US" b="1">
                <a:solidFill>
                  <a:srgbClr val="FF3300"/>
                </a:solidFill>
              </a:rPr>
              <a:t>JavaScript</a:t>
            </a:r>
            <a:r>
              <a:rPr lang="en-US" altLang="en-US"/>
              <a:t>, which </a:t>
            </a:r>
            <a:r>
              <a:rPr lang="en-US" altLang="en-US" b="1">
                <a:solidFill>
                  <a:srgbClr val="FF3300"/>
                </a:solidFill>
              </a:rPr>
              <a:t>originated at Netscape</a:t>
            </a:r>
            <a:r>
              <a:rPr lang="en-US" altLang="en-US"/>
              <a:t>, is interpreted at a higher level, is </a:t>
            </a:r>
            <a:r>
              <a:rPr lang="en-US" altLang="en-US" b="1">
                <a:solidFill>
                  <a:srgbClr val="FF3300"/>
                </a:solidFill>
              </a:rPr>
              <a:t>easier to learn than Java</a:t>
            </a:r>
            <a:r>
              <a:rPr lang="en-US" altLang="en-US"/>
              <a:t>, but lacks some of the portability of Java and the speed of bytecode. Because Java applets will run on almost any operating system without requiring recompilation and because Java has no operating system-unique extensions or variations, </a:t>
            </a:r>
            <a:r>
              <a:rPr lang="en-US" altLang="en-US" b="1">
                <a:solidFill>
                  <a:srgbClr val="FF3300"/>
                </a:solidFill>
              </a:rPr>
              <a:t>Java is</a:t>
            </a:r>
            <a:r>
              <a:rPr lang="en-US" altLang="en-US"/>
              <a:t> generally regarded as the </a:t>
            </a:r>
            <a:r>
              <a:rPr lang="en-US" altLang="en-US" b="1">
                <a:solidFill>
                  <a:srgbClr val="FF3300"/>
                </a:solidFill>
              </a:rPr>
              <a:t>most strategic language</a:t>
            </a:r>
            <a:r>
              <a:rPr lang="en-US" altLang="en-US"/>
              <a:t> in which to develop applications for the Web. (However, JavaScript can be useful for very small applications that run on the Web client or server.) . </a:t>
            </a:r>
          </a:p>
        </p:txBody>
      </p:sp>
      <p:sp>
        <p:nvSpPr>
          <p:cNvPr id="410628" name="Text Box 102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0629" name="Rectangle 102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30"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30"/>
                                        </p:tgtEl>
                                        <p:attrNameLst>
                                          <p:attrName>style.visibility</p:attrName>
                                        </p:attrNameLst>
                                      </p:cBhvr>
                                      <p:to>
                                        <p:strVal val="visible"/>
                                      </p:to>
                                    </p:set>
                                    <p:animEffect transition="in" filter="dissolve">
                                      <p:cBhvr>
                                        <p:cTn id="7" dur="500"/>
                                        <p:tgtEl>
                                          <p:spTgt spid="41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0"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A4E41D0E-0D6F-4420-B7DB-0127769D42F2}" type="slidenum">
              <a:rPr lang="en-US" altLang="en-US"/>
              <a:pPr/>
              <a:t>106</a:t>
            </a:fld>
            <a:endParaRPr lang="en-US" altLang="en-US"/>
          </a:p>
        </p:txBody>
      </p:sp>
      <p:sp>
        <p:nvSpPr>
          <p:cNvPr id="411650" name="Rectangle 2"/>
          <p:cNvSpPr>
            <a:spLocks noGrp="1" noChangeArrowheads="1"/>
          </p:cNvSpPr>
          <p:nvPr>
            <p:ph type="title"/>
          </p:nvPr>
        </p:nvSpPr>
        <p:spPr>
          <a:xfrm>
            <a:off x="228600" y="762000"/>
            <a:ext cx="7772400" cy="1143000"/>
          </a:xfrm>
        </p:spPr>
        <p:txBody>
          <a:bodyPr/>
          <a:lstStyle/>
          <a:p>
            <a:pPr algn="l"/>
            <a:r>
              <a:rPr lang="en-US" altLang="en-US">
                <a:solidFill>
                  <a:schemeClr val="bg1"/>
                </a:solidFill>
              </a:rPr>
              <a:t>The major characteristics of Java</a:t>
            </a:r>
            <a:endParaRPr lang="en-US" altLang="en-US"/>
          </a:p>
        </p:txBody>
      </p:sp>
      <p:sp>
        <p:nvSpPr>
          <p:cNvPr id="411651" name="Text Box 3"/>
          <p:cNvSpPr txBox="1">
            <a:spLocks noChangeArrowheads="1"/>
          </p:cNvSpPr>
          <p:nvPr/>
        </p:nvSpPr>
        <p:spPr bwMode="auto">
          <a:xfrm>
            <a:off x="228600" y="2286000"/>
            <a:ext cx="8534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The programs you create are </a:t>
            </a:r>
            <a:r>
              <a:rPr lang="en-US" altLang="en-US" b="1">
                <a:solidFill>
                  <a:srgbClr val="FF3300"/>
                </a:solidFill>
              </a:rPr>
              <a:t>portable</a:t>
            </a:r>
            <a:r>
              <a:rPr lang="en-US" altLang="en-US"/>
              <a:t> in a network. Your program is compiled into Java</a:t>
            </a:r>
            <a:r>
              <a:rPr lang="en-US" altLang="en-US">
                <a:solidFill>
                  <a:srgbClr val="FF3300"/>
                </a:solidFill>
              </a:rPr>
              <a:t> </a:t>
            </a:r>
            <a:r>
              <a:rPr lang="en-US" altLang="en-US" b="1">
                <a:solidFill>
                  <a:srgbClr val="FF3300"/>
                </a:solidFill>
              </a:rPr>
              <a:t>bytecode</a:t>
            </a:r>
            <a:r>
              <a:rPr lang="en-US" altLang="en-US">
                <a:solidFill>
                  <a:srgbClr val="FF3300"/>
                </a:solidFill>
              </a:rPr>
              <a:t> </a:t>
            </a:r>
            <a:r>
              <a:rPr lang="en-US" altLang="en-US"/>
              <a:t>that can be </a:t>
            </a:r>
            <a:r>
              <a:rPr lang="en-US" altLang="en-US" b="1">
                <a:solidFill>
                  <a:srgbClr val="33CC33"/>
                </a:solidFill>
              </a:rPr>
              <a:t>run anywhere in a network</a:t>
            </a:r>
            <a:r>
              <a:rPr lang="en-US" altLang="en-US"/>
              <a:t> on a server or client that has a </a:t>
            </a:r>
            <a:r>
              <a:rPr lang="en-US" altLang="en-US" b="1">
                <a:solidFill>
                  <a:srgbClr val="FF3300"/>
                </a:solidFill>
              </a:rPr>
              <a:t>Java virtual machine</a:t>
            </a:r>
            <a:r>
              <a:rPr lang="en-US" altLang="en-US"/>
              <a:t>. </a:t>
            </a:r>
            <a:br>
              <a:rPr lang="en-US" altLang="en-US"/>
            </a:br>
            <a:r>
              <a:rPr lang="en-US" altLang="en-US"/>
              <a:t>The Java virtual machine interprets the bytecode into code that will run on the real computer hardware. This means that individual computer platform differences such as instruction lengths can be recognized and accommodated locally just as the program is being executed. Platform-specific versions of your program are no longer needed. </a:t>
            </a:r>
          </a:p>
        </p:txBody>
      </p:sp>
      <p:pic>
        <p:nvPicPr>
          <p:cNvPr id="411652" name="Picture 4"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914400"/>
            <a:ext cx="523875" cy="647700"/>
          </a:xfrm>
          <a:prstGeom prst="rect">
            <a:avLst/>
          </a:prstGeom>
          <a:noFill/>
          <a:extLst>
            <a:ext uri="{909E8E84-426E-40DD-AFC4-6F175D3DCCD1}">
              <a14:hiddenFill xmlns:a14="http://schemas.microsoft.com/office/drawing/2010/main">
                <a:solidFill>
                  <a:srgbClr val="FFFFFF"/>
                </a:solidFill>
              </a14:hiddenFill>
            </a:ext>
          </a:extLst>
        </p:spPr>
      </p:pic>
      <p:sp>
        <p:nvSpPr>
          <p:cNvPr id="411653"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1654"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5"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1655"/>
                                        </p:tgtEl>
                                        <p:attrNameLst>
                                          <p:attrName>style.visibility</p:attrName>
                                        </p:attrNameLst>
                                      </p:cBhvr>
                                      <p:to>
                                        <p:strVal val="visible"/>
                                      </p:to>
                                    </p:set>
                                    <p:animEffect transition="in" filter="dissolve">
                                      <p:cBhvr>
                                        <p:cTn id="7" dur="500"/>
                                        <p:tgtEl>
                                          <p:spTgt spid="411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5"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B7230-D9D7-4D11-AC0B-AB4B7DADC4F4}" type="slidenum">
              <a:rPr lang="en-US" altLang="en-US"/>
              <a:pPr/>
              <a:t>107</a:t>
            </a:fld>
            <a:endParaRPr lang="en-US" altLang="en-US"/>
          </a:p>
        </p:txBody>
      </p:sp>
      <p:sp>
        <p:nvSpPr>
          <p:cNvPr id="412674" name="Rectangle 2"/>
          <p:cNvSpPr>
            <a:spLocks noGrp="1" noChangeArrowheads="1"/>
          </p:cNvSpPr>
          <p:nvPr>
            <p:ph type="title"/>
          </p:nvPr>
        </p:nvSpPr>
        <p:spPr>
          <a:xfrm>
            <a:off x="228600" y="685800"/>
            <a:ext cx="7772400" cy="1143000"/>
          </a:xfrm>
        </p:spPr>
        <p:txBody>
          <a:bodyPr/>
          <a:lstStyle/>
          <a:p>
            <a:pPr algn="l"/>
            <a:r>
              <a:rPr lang="en-US" altLang="en-US">
                <a:solidFill>
                  <a:schemeClr val="bg1"/>
                </a:solidFill>
              </a:rPr>
              <a:t>The major characteristics of Java</a:t>
            </a:r>
            <a:endParaRPr lang="en-US" altLang="en-US"/>
          </a:p>
        </p:txBody>
      </p:sp>
      <p:sp>
        <p:nvSpPr>
          <p:cNvPr id="412675" name="Text Box 3"/>
          <p:cNvSpPr txBox="1">
            <a:spLocks noChangeArrowheads="1"/>
          </p:cNvSpPr>
          <p:nvPr/>
        </p:nvSpPr>
        <p:spPr bwMode="auto">
          <a:xfrm>
            <a:off x="228600" y="2286000"/>
            <a:ext cx="8534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The code is "</a:t>
            </a:r>
            <a:r>
              <a:rPr lang="en-US" altLang="en-US" b="1">
                <a:solidFill>
                  <a:srgbClr val="FF3300"/>
                </a:solidFill>
              </a:rPr>
              <a:t>robust</a:t>
            </a:r>
            <a:r>
              <a:rPr lang="en-US" altLang="en-US"/>
              <a:t>," here meaning that, unlike programs written in C++ and perhaps some other languages, the Java objects can contain no references to data external to themselves or other known objects. This ensures that an instruction can not contain the address of data storage in another application or in the operating system itself,  either of which would cause the program and perhaps the operating system itself to terminate or "crash." The Java virtual machine  makes a number of checks on each object to ensure integrity. </a:t>
            </a:r>
          </a:p>
        </p:txBody>
      </p:sp>
      <p:pic>
        <p:nvPicPr>
          <p:cNvPr id="412676" name="Picture 4"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523875" cy="647700"/>
          </a:xfrm>
          <a:prstGeom prst="rect">
            <a:avLst/>
          </a:prstGeom>
          <a:noFill/>
          <a:extLst>
            <a:ext uri="{909E8E84-426E-40DD-AFC4-6F175D3DCCD1}">
              <a14:hiddenFill xmlns:a14="http://schemas.microsoft.com/office/drawing/2010/main">
                <a:solidFill>
                  <a:srgbClr val="FFFFFF"/>
                </a:solidFill>
              </a14:hiddenFill>
            </a:ext>
          </a:extLst>
        </p:spPr>
      </p:pic>
      <p:sp>
        <p:nvSpPr>
          <p:cNvPr id="412677"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2678"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679"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2679"/>
                                        </p:tgtEl>
                                        <p:attrNameLst>
                                          <p:attrName>style.visibility</p:attrName>
                                        </p:attrNameLst>
                                      </p:cBhvr>
                                      <p:to>
                                        <p:strVal val="visible"/>
                                      </p:to>
                                    </p:set>
                                    <p:animEffect transition="in" filter="dissolve">
                                      <p:cBhvr>
                                        <p:cTn id="7" dur="500"/>
                                        <p:tgtEl>
                                          <p:spTgt spid="412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9"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49C27E97-A668-431F-8FF6-710A158AA879}" type="slidenum">
              <a:rPr lang="en-US" altLang="en-US"/>
              <a:pPr/>
              <a:t>108</a:t>
            </a:fld>
            <a:endParaRPr lang="en-US" altLang="en-US"/>
          </a:p>
        </p:txBody>
      </p:sp>
      <p:sp>
        <p:nvSpPr>
          <p:cNvPr id="413698" name="Rectangle 2"/>
          <p:cNvSpPr>
            <a:spLocks noGrp="1" noChangeArrowheads="1"/>
          </p:cNvSpPr>
          <p:nvPr>
            <p:ph type="title"/>
          </p:nvPr>
        </p:nvSpPr>
        <p:spPr>
          <a:xfrm>
            <a:off x="228600" y="457200"/>
            <a:ext cx="7772400" cy="1143000"/>
          </a:xfrm>
        </p:spPr>
        <p:txBody>
          <a:bodyPr/>
          <a:lstStyle/>
          <a:p>
            <a:pPr algn="l"/>
            <a:r>
              <a:rPr lang="en-US" altLang="en-US"/>
              <a:t>The major characteristics of Java</a:t>
            </a:r>
          </a:p>
        </p:txBody>
      </p:sp>
      <p:sp>
        <p:nvSpPr>
          <p:cNvPr id="413699" name="Text Box 3"/>
          <p:cNvSpPr txBox="1">
            <a:spLocks noChangeArrowheads="1"/>
          </p:cNvSpPr>
          <p:nvPr/>
        </p:nvSpPr>
        <p:spPr bwMode="auto">
          <a:xfrm>
            <a:off x="228600" y="2286000"/>
            <a:ext cx="86868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Java is </a:t>
            </a:r>
            <a:r>
              <a:rPr lang="en-US" altLang="en-US" b="1">
                <a:solidFill>
                  <a:srgbClr val="FF3300"/>
                </a:solidFill>
              </a:rPr>
              <a:t>object-oriented</a:t>
            </a:r>
            <a:r>
              <a:rPr lang="en-US" altLang="en-US"/>
              <a:t>, which means that, among other characteristics, similar objects can take advantage of being part  of the same class and inherit common code. Objects are thought of as "nouns" that a user might relate to rather than the traditional procedural "verbs." A method can be thought of as one of the object's capabilities or behaviors. </a:t>
            </a:r>
          </a:p>
        </p:txBody>
      </p:sp>
      <p:pic>
        <p:nvPicPr>
          <p:cNvPr id="413700" name="Picture 4"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523875" cy="647700"/>
          </a:xfrm>
          <a:prstGeom prst="rect">
            <a:avLst/>
          </a:prstGeom>
          <a:noFill/>
          <a:extLst>
            <a:ext uri="{909E8E84-426E-40DD-AFC4-6F175D3DCCD1}">
              <a14:hiddenFill xmlns:a14="http://schemas.microsoft.com/office/drawing/2010/main">
                <a:solidFill>
                  <a:srgbClr val="FFFFFF"/>
                </a:solidFill>
              </a14:hiddenFill>
            </a:ext>
          </a:extLst>
        </p:spPr>
      </p:pic>
      <p:sp>
        <p:nvSpPr>
          <p:cNvPr id="413701"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3702"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3"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3703"/>
                                        </p:tgtEl>
                                        <p:attrNameLst>
                                          <p:attrName>style.visibility</p:attrName>
                                        </p:attrNameLst>
                                      </p:cBhvr>
                                      <p:to>
                                        <p:strVal val="visible"/>
                                      </p:to>
                                    </p:set>
                                    <p:animEffect transition="in" filter="dissolve">
                                      <p:cBhvr>
                                        <p:cTn id="7" dur="500"/>
                                        <p:tgtEl>
                                          <p:spTgt spid="413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3"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C7B907D5-DC3F-4DA2-AD7C-A132A0DBDCA1}" type="slidenum">
              <a:rPr lang="en-US" altLang="en-US"/>
              <a:pPr/>
              <a:t>109</a:t>
            </a:fld>
            <a:endParaRPr lang="en-US" altLang="en-US"/>
          </a:p>
        </p:txBody>
      </p:sp>
      <p:sp>
        <p:nvSpPr>
          <p:cNvPr id="414722" name="Rectangle 2"/>
          <p:cNvSpPr>
            <a:spLocks noGrp="1" noChangeArrowheads="1"/>
          </p:cNvSpPr>
          <p:nvPr>
            <p:ph type="title"/>
          </p:nvPr>
        </p:nvSpPr>
        <p:spPr>
          <a:xfrm>
            <a:off x="228600" y="685800"/>
            <a:ext cx="7772400" cy="1143000"/>
          </a:xfrm>
        </p:spPr>
        <p:txBody>
          <a:bodyPr/>
          <a:lstStyle/>
          <a:p>
            <a:pPr algn="l"/>
            <a:r>
              <a:rPr lang="en-US" altLang="en-US">
                <a:solidFill>
                  <a:schemeClr val="bg1"/>
                </a:solidFill>
              </a:rPr>
              <a:t>The major characteristics of Java</a:t>
            </a:r>
            <a:endParaRPr lang="en-US" altLang="en-US"/>
          </a:p>
        </p:txBody>
      </p:sp>
      <p:sp>
        <p:nvSpPr>
          <p:cNvPr id="414723" name="Text Box 3"/>
          <p:cNvSpPr txBox="1">
            <a:spLocks noChangeArrowheads="1"/>
          </p:cNvSpPr>
          <p:nvPr/>
        </p:nvSpPr>
        <p:spPr bwMode="auto">
          <a:xfrm>
            <a:off x="228600" y="2286000"/>
            <a:ext cx="8534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In addition to being </a:t>
            </a:r>
            <a:r>
              <a:rPr lang="en-US" altLang="en-US" b="1">
                <a:solidFill>
                  <a:srgbClr val="33CC33"/>
                </a:solidFill>
              </a:rPr>
              <a:t>executed at the client rather than the server</a:t>
            </a:r>
            <a:r>
              <a:rPr lang="en-US" altLang="en-US"/>
              <a:t>, a Java applet has other characteristics designed to make  it run fast. </a:t>
            </a:r>
          </a:p>
          <a:p>
            <a:pPr algn="l"/>
            <a:r>
              <a:rPr lang="en-US" altLang="en-US"/>
              <a:t>Relative to C++, </a:t>
            </a:r>
            <a:r>
              <a:rPr lang="en-US" altLang="en-US" b="1">
                <a:solidFill>
                  <a:srgbClr val="FF3300"/>
                </a:solidFill>
              </a:rPr>
              <a:t>Java is easier to learn</a:t>
            </a:r>
            <a:r>
              <a:rPr lang="en-US" altLang="en-US"/>
              <a:t>. (However, it is not a language you'll pick up in an evening!) </a:t>
            </a:r>
          </a:p>
        </p:txBody>
      </p:sp>
      <p:pic>
        <p:nvPicPr>
          <p:cNvPr id="414724" name="Picture 4"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523875" cy="647700"/>
          </a:xfrm>
          <a:prstGeom prst="rect">
            <a:avLst/>
          </a:prstGeom>
          <a:noFill/>
          <a:extLst>
            <a:ext uri="{909E8E84-426E-40DD-AFC4-6F175D3DCCD1}">
              <a14:hiddenFill xmlns:a14="http://schemas.microsoft.com/office/drawing/2010/main">
                <a:solidFill>
                  <a:srgbClr val="FFFFFF"/>
                </a:solidFill>
              </a14:hiddenFill>
            </a:ext>
          </a:extLst>
        </p:spPr>
      </p:pic>
      <p:sp>
        <p:nvSpPr>
          <p:cNvPr id="414725"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4726"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727"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4727"/>
                                        </p:tgtEl>
                                        <p:attrNameLst>
                                          <p:attrName>style.visibility</p:attrName>
                                        </p:attrNameLst>
                                      </p:cBhvr>
                                      <p:to>
                                        <p:strVal val="visible"/>
                                      </p:to>
                                    </p:set>
                                    <p:animEffect transition="in" filter="dissolve">
                                      <p:cBhvr>
                                        <p:cTn id="7" dur="500"/>
                                        <p:tgtEl>
                                          <p:spTgt spid="414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4724C15F-D8FA-4EA1-931E-E1B5FEE58315}" type="slidenum">
              <a:rPr lang="en-US" altLang="en-US"/>
              <a:pPr/>
              <a:t>11</a:t>
            </a:fld>
            <a:endParaRPr lang="en-US" altLang="en-US"/>
          </a:p>
        </p:txBody>
      </p:sp>
      <p:sp>
        <p:nvSpPr>
          <p:cNvPr id="291842" name="Text Box 2"/>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 Introduction        Technology Challenges</a:t>
            </a:r>
          </a:p>
        </p:txBody>
      </p:sp>
      <p:sp>
        <p:nvSpPr>
          <p:cNvPr id="29184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844" name="Text Box 4"/>
          <p:cNvSpPr txBox="1">
            <a:spLocks noChangeArrowheads="1"/>
          </p:cNvSpPr>
          <p:nvPr/>
        </p:nvSpPr>
        <p:spPr bwMode="auto">
          <a:xfrm>
            <a:off x="1600200" y="990600"/>
            <a:ext cx="6400800" cy="372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Technology Challenges</a:t>
            </a:r>
          </a:p>
          <a:p>
            <a:pPr algn="l" rtl="0">
              <a:spcBef>
                <a:spcPct val="50000"/>
              </a:spcBef>
            </a:pPr>
            <a:r>
              <a:rPr lang="en-US" altLang="en-US" sz="2800" b="1">
                <a:solidFill>
                  <a:schemeClr val="bg1"/>
                </a:solidFill>
                <a:latin typeface="Garamond" panose="02020404030301010803" pitchFamily="18" charset="0"/>
              </a:rPr>
              <a:t>	*. Moore Law (DensityX2/18M)</a:t>
            </a:r>
          </a:p>
          <a:p>
            <a:pPr algn="l" rtl="0">
              <a:spcBef>
                <a:spcPct val="50000"/>
              </a:spcBef>
            </a:pPr>
            <a:r>
              <a:rPr lang="en-US" altLang="en-US" sz="2800" b="1">
                <a:solidFill>
                  <a:schemeClr val="bg1"/>
                </a:solidFill>
                <a:latin typeface="Garamond" panose="02020404030301010803" pitchFamily="18" charset="0"/>
              </a:rPr>
              <a:t>	*. Power Dissipation (Low-Power) </a:t>
            </a:r>
          </a:p>
          <a:p>
            <a:pPr algn="l" rtl="0">
              <a:spcBef>
                <a:spcPct val="50000"/>
              </a:spcBef>
            </a:pPr>
            <a:r>
              <a:rPr lang="en-US" altLang="en-US" sz="2800" b="1">
                <a:solidFill>
                  <a:schemeClr val="bg1"/>
                </a:solidFill>
                <a:latin typeface="Garamond" panose="02020404030301010803" pitchFamily="18" charset="0"/>
              </a:rPr>
              <a:t>	*. Speed (Device/System)</a:t>
            </a:r>
          </a:p>
          <a:p>
            <a:pPr algn="l" rtl="0">
              <a:spcBef>
                <a:spcPct val="50000"/>
              </a:spcBef>
            </a:pPr>
            <a:r>
              <a:rPr lang="en-US" altLang="en-US" sz="2800" b="1">
                <a:solidFill>
                  <a:schemeClr val="bg1"/>
                </a:solidFill>
                <a:latin typeface="Garamond" panose="02020404030301010803" pitchFamily="18" charset="0"/>
              </a:rPr>
              <a:t>	*. Delay/Area Constraints</a:t>
            </a:r>
          </a:p>
          <a:p>
            <a:pPr algn="l" rtl="0">
              <a:spcBef>
                <a:spcPct val="50000"/>
              </a:spcBef>
            </a:pPr>
            <a:r>
              <a:rPr lang="en-US" altLang="en-US" sz="2800" b="1">
                <a:solidFill>
                  <a:schemeClr val="bg1"/>
                </a:solidFill>
                <a:latin typeface="Garamond" panose="02020404030301010803" pitchFamily="18" charset="0"/>
              </a:rPr>
              <a:t>	*. Time To Delivery (TTD)</a:t>
            </a:r>
          </a:p>
        </p:txBody>
      </p:sp>
      <p:sp>
        <p:nvSpPr>
          <p:cNvPr id="291845"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184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91848" name="Picture 8" descr="C:\Program Files\Microsoft Office\Clipart\Popular\TURTL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334000"/>
            <a:ext cx="223996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850" name="Picture 10" descr="C:\Program Files\Microsoft Office\Clipart\Popular\LIGHT.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4288" y="8382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1846"/>
                                        </p:tgtEl>
                                        <p:attrNameLst>
                                          <p:attrName>style.visibility</p:attrName>
                                        </p:attrNameLst>
                                      </p:cBhvr>
                                      <p:to>
                                        <p:strVal val="visible"/>
                                      </p:to>
                                    </p:set>
                                    <p:animEffect transition="in" filter="dissolve">
                                      <p:cBhvr>
                                        <p:cTn id="7" dur="500"/>
                                        <p:tgtEl>
                                          <p:spTgt spid="29184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1845"/>
                                        </p:tgtEl>
                                        <p:attrNameLst>
                                          <p:attrName>style.visibility</p:attrName>
                                        </p:attrNameLst>
                                      </p:cBhvr>
                                      <p:to>
                                        <p:strVal val="visible"/>
                                      </p:to>
                                    </p:set>
                                    <p:animEffect transition="in" filter="dissolve">
                                      <p:cBhvr>
                                        <p:cTn id="11" dur="500"/>
                                        <p:tgtEl>
                                          <p:spTgt spid="291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animBg="1" autoUpdateAnimBg="0"/>
      <p:bldP spid="291846"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2AB6C27E-AA1A-4ECD-B89B-C45C88FE5D8A}" type="slidenum">
              <a:rPr lang="en-US" altLang="en-US"/>
              <a:pPr/>
              <a:t>110</a:t>
            </a:fld>
            <a:endParaRPr lang="en-US" altLang="en-US"/>
          </a:p>
        </p:txBody>
      </p:sp>
      <p:sp>
        <p:nvSpPr>
          <p:cNvPr id="415746" name="Rectangle 3074"/>
          <p:cNvSpPr>
            <a:spLocks noGrp="1" noChangeArrowheads="1"/>
          </p:cNvSpPr>
          <p:nvPr>
            <p:ph type="title"/>
          </p:nvPr>
        </p:nvSpPr>
        <p:spPr>
          <a:xfrm>
            <a:off x="228600" y="457200"/>
            <a:ext cx="7772400" cy="1143000"/>
          </a:xfrm>
        </p:spPr>
        <p:txBody>
          <a:bodyPr/>
          <a:lstStyle/>
          <a:p>
            <a:pPr algn="l"/>
            <a:r>
              <a:rPr lang="en-US" altLang="en-US">
                <a:solidFill>
                  <a:schemeClr val="bg1"/>
                </a:solidFill>
              </a:rPr>
              <a:t>The Java Chip</a:t>
            </a:r>
            <a:endParaRPr lang="en-US" altLang="en-US"/>
          </a:p>
        </p:txBody>
      </p:sp>
      <p:sp>
        <p:nvSpPr>
          <p:cNvPr id="415747" name="Text Box 3075"/>
          <p:cNvSpPr txBox="1">
            <a:spLocks noChangeArrowheads="1"/>
          </p:cNvSpPr>
          <p:nvPr/>
        </p:nvSpPr>
        <p:spPr bwMode="auto">
          <a:xfrm>
            <a:off x="228600" y="2286000"/>
            <a:ext cx="8534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t>The </a:t>
            </a:r>
            <a:r>
              <a:rPr lang="en-US" altLang="en-US" b="1">
                <a:solidFill>
                  <a:srgbClr val="FF3300"/>
                </a:solidFill>
              </a:rPr>
              <a:t>Java chip</a:t>
            </a:r>
            <a:r>
              <a:rPr lang="en-US" altLang="en-US"/>
              <a:t> is a microchip that, when included in or added to a computer, will enable the execution of or accelerate the performance of Java programs (including the applets that can be sent along with a Web page). </a:t>
            </a:r>
          </a:p>
          <a:p>
            <a:pPr algn="l"/>
            <a:endParaRPr lang="en-US" altLang="en-US"/>
          </a:p>
          <a:p>
            <a:pPr algn="l"/>
            <a:r>
              <a:rPr lang="en-US" altLang="en-US"/>
              <a:t>The Java chip may also be used to run applications in small electronic appliances such as organizers, pagers, and cell phones. </a:t>
            </a:r>
          </a:p>
        </p:txBody>
      </p:sp>
      <p:pic>
        <p:nvPicPr>
          <p:cNvPr id="415748" name="Picture 3076"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523875" cy="647700"/>
          </a:xfrm>
          <a:prstGeom prst="rect">
            <a:avLst/>
          </a:prstGeom>
          <a:noFill/>
          <a:extLst>
            <a:ext uri="{909E8E84-426E-40DD-AFC4-6F175D3DCCD1}">
              <a14:hiddenFill xmlns:a14="http://schemas.microsoft.com/office/drawing/2010/main">
                <a:solidFill>
                  <a:srgbClr val="FFFFFF"/>
                </a:solidFill>
              </a14:hiddenFill>
            </a:ext>
          </a:extLst>
        </p:spPr>
      </p:pic>
      <p:sp>
        <p:nvSpPr>
          <p:cNvPr id="415749" name="Text Box 307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5750" name="Rectangle 307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1" name="AutoShape 307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5751"/>
                                        </p:tgtEl>
                                        <p:attrNameLst>
                                          <p:attrName>style.visibility</p:attrName>
                                        </p:attrNameLst>
                                      </p:cBhvr>
                                      <p:to>
                                        <p:strVal val="visible"/>
                                      </p:to>
                                    </p:set>
                                    <p:animEffect transition="in" filter="dissolve">
                                      <p:cBhvr>
                                        <p:cTn id="7" dur="500"/>
                                        <p:tgtEl>
                                          <p:spTgt spid="415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1"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0E8896D-A24E-43F5-A9DC-AD47D1E09284}" type="slidenum">
              <a:rPr lang="en-US" altLang="en-US"/>
              <a:pPr/>
              <a:t>111</a:t>
            </a:fld>
            <a:endParaRPr lang="en-US" altLang="en-US"/>
          </a:p>
        </p:txBody>
      </p:sp>
      <p:pic>
        <p:nvPicPr>
          <p:cNvPr id="416770" name="Picture 1026"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304800"/>
            <a:ext cx="5238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416771" name="Picture 1027" descr="E:\mbgg\on-line-books\corvin-books\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16772" name="Text Box 102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6773" name="Rectangle 102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774"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6774"/>
                                        </p:tgtEl>
                                        <p:attrNameLst>
                                          <p:attrName>style.visibility</p:attrName>
                                        </p:attrNameLst>
                                      </p:cBhvr>
                                      <p:to>
                                        <p:strVal val="visible"/>
                                      </p:to>
                                    </p:set>
                                    <p:animEffect transition="in" filter="dissolve">
                                      <p:cBhvr>
                                        <p:cTn id="7" dur="500"/>
                                        <p:tgtEl>
                                          <p:spTgt spid="416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4"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3BA079F3-6EC5-4FD7-B26A-E281740C9D08}" type="slidenum">
              <a:rPr lang="en-US" altLang="en-US"/>
              <a:pPr/>
              <a:t>112</a:t>
            </a:fld>
            <a:endParaRPr lang="en-US" altLang="en-US"/>
          </a:p>
        </p:txBody>
      </p:sp>
      <p:pic>
        <p:nvPicPr>
          <p:cNvPr id="417794" name="Picture 3074" descr="E:\ghaznavi\web-images\misc\du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304800"/>
            <a:ext cx="5238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417795" name="Picture 3075" descr="E:\mbgg\on-line-books\corvin-books\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17796" name="Text Box 307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7797" name="Rectangle 307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798" name="AutoShape 307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7798"/>
                                        </p:tgtEl>
                                        <p:attrNameLst>
                                          <p:attrName>style.visibility</p:attrName>
                                        </p:attrNameLst>
                                      </p:cBhvr>
                                      <p:to>
                                        <p:strVal val="visible"/>
                                      </p:to>
                                    </p:set>
                                    <p:animEffect transition="in" filter="dissolve">
                                      <p:cBhvr>
                                        <p:cTn id="7" dur="500"/>
                                        <p:tgtEl>
                                          <p:spTgt spid="417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8"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4437A8F9-44D2-4438-8519-5D6D44D600D0}" type="slidenum">
              <a:rPr lang="en-US" altLang="en-US"/>
              <a:pPr/>
              <a:t>113</a:t>
            </a:fld>
            <a:endParaRPr lang="en-US" altLang="en-US"/>
          </a:p>
        </p:txBody>
      </p:sp>
      <p:sp>
        <p:nvSpPr>
          <p:cNvPr id="45056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56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50568" name="Rectangle 8"/>
          <p:cNvSpPr>
            <a:spLocks noChangeArrowheads="1"/>
          </p:cNvSpPr>
          <p:nvPr/>
        </p:nvSpPr>
        <p:spPr bwMode="auto">
          <a:xfrm>
            <a:off x="2057400" y="0"/>
            <a:ext cx="499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0">
              <a:spcBef>
                <a:spcPct val="50000"/>
              </a:spcBef>
            </a:pPr>
            <a:r>
              <a:rPr lang="en-US" altLang="en-US" sz="3600" b="1">
                <a:solidFill>
                  <a:schemeClr val="bg1"/>
                </a:solidFill>
                <a:effectLst>
                  <a:outerShdw blurRad="38100" dist="38100" dir="2700000" algn="tl">
                    <a:srgbClr val="000000"/>
                  </a:outerShdw>
                </a:effectLst>
                <a:latin typeface="Garamond" panose="02020404030301010803" pitchFamily="18" charset="0"/>
              </a:rPr>
              <a:t>Intentionally Blank Page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0566"/>
                                        </p:tgtEl>
                                        <p:attrNameLst>
                                          <p:attrName>style.visibility</p:attrName>
                                        </p:attrNameLst>
                                      </p:cBhvr>
                                      <p:to>
                                        <p:strVal val="visible"/>
                                      </p:to>
                                    </p:set>
                                    <p:animEffect transition="in" filter="dissolve">
                                      <p:cBhvr>
                                        <p:cTn id="7" dur="500"/>
                                        <p:tgtEl>
                                          <p:spTgt spid="450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6"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D17E51F-D69E-4113-8B57-02C16357E912}" type="slidenum">
              <a:rPr lang="en-US" altLang="en-US"/>
              <a:pPr/>
              <a:t>114</a:t>
            </a:fld>
            <a:endParaRPr lang="en-US" altLang="en-US"/>
          </a:p>
        </p:txBody>
      </p:sp>
      <p:pic>
        <p:nvPicPr>
          <p:cNvPr id="418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881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882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2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8821"/>
                                        </p:tgtEl>
                                        <p:attrNameLst>
                                          <p:attrName>style.visibility</p:attrName>
                                        </p:attrNameLst>
                                      </p:cBhvr>
                                      <p:to>
                                        <p:strVal val="visible"/>
                                      </p:to>
                                    </p:set>
                                    <p:animEffect transition="in" filter="dissolve">
                                      <p:cBhvr>
                                        <p:cTn id="7" dur="500"/>
                                        <p:tgtEl>
                                          <p:spTgt spid="418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1"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E11A9A90-F0D7-4467-99F9-A6EBEE5109F0}" type="slidenum">
              <a:rPr lang="en-US" altLang="en-US"/>
              <a:pPr/>
              <a:t>115</a:t>
            </a:fld>
            <a:endParaRPr lang="en-US" altLang="en-US"/>
          </a:p>
        </p:txBody>
      </p:sp>
      <p:pic>
        <p:nvPicPr>
          <p:cNvPr id="419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4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1984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84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9845"/>
                                        </p:tgtEl>
                                        <p:attrNameLst>
                                          <p:attrName>style.visibility</p:attrName>
                                        </p:attrNameLst>
                                      </p:cBhvr>
                                      <p:to>
                                        <p:strVal val="visible"/>
                                      </p:to>
                                    </p:set>
                                    <p:animEffect transition="in" filter="dissolve">
                                      <p:cBhvr>
                                        <p:cTn id="7" dur="500"/>
                                        <p:tgtEl>
                                          <p:spTgt spid="419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5"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C439279-493A-4B19-B88C-838F55D13A9B}" type="slidenum">
              <a:rPr lang="en-US" altLang="en-US"/>
              <a:pPr/>
              <a:t>116</a:t>
            </a:fld>
            <a:endParaRPr lang="en-US" altLang="en-US"/>
          </a:p>
        </p:txBody>
      </p:sp>
      <p:pic>
        <p:nvPicPr>
          <p:cNvPr id="420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86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086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86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0869"/>
                                        </p:tgtEl>
                                        <p:attrNameLst>
                                          <p:attrName>style.visibility</p:attrName>
                                        </p:attrNameLst>
                                      </p:cBhvr>
                                      <p:to>
                                        <p:strVal val="visible"/>
                                      </p:to>
                                    </p:set>
                                    <p:animEffect transition="in" filter="dissolve">
                                      <p:cBhvr>
                                        <p:cTn id="7" dur="500"/>
                                        <p:tgtEl>
                                          <p:spTgt spid="420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9"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41D67ED-B192-4657-9FBD-2C078B6389BD}" type="slidenum">
              <a:rPr lang="en-US" altLang="en-US"/>
              <a:pPr/>
              <a:t>117</a:t>
            </a:fld>
            <a:endParaRPr lang="en-US" altLang="en-US"/>
          </a:p>
        </p:txBody>
      </p:sp>
      <p:pic>
        <p:nvPicPr>
          <p:cNvPr id="42189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1891"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1892"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893"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1893"/>
                                        </p:tgtEl>
                                        <p:attrNameLst>
                                          <p:attrName>style.visibility</p:attrName>
                                        </p:attrNameLst>
                                      </p:cBhvr>
                                      <p:to>
                                        <p:strVal val="visible"/>
                                      </p:to>
                                    </p:set>
                                    <p:animEffect transition="in" filter="dissolve">
                                      <p:cBhvr>
                                        <p:cTn id="7" dur="500"/>
                                        <p:tgtEl>
                                          <p:spTgt spid="421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3"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5721104-2105-4928-8423-3A94EE981857}" type="slidenum">
              <a:rPr lang="en-US" altLang="en-US"/>
              <a:pPr/>
              <a:t>118</a:t>
            </a:fld>
            <a:endParaRPr lang="en-US" altLang="en-US"/>
          </a:p>
        </p:txBody>
      </p:sp>
      <p:pic>
        <p:nvPicPr>
          <p:cNvPr id="422914"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2915"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2916"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17"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2917"/>
                                        </p:tgtEl>
                                        <p:attrNameLst>
                                          <p:attrName>style.visibility</p:attrName>
                                        </p:attrNameLst>
                                      </p:cBhvr>
                                      <p:to>
                                        <p:strVal val="visible"/>
                                      </p:to>
                                    </p:set>
                                    <p:animEffect transition="in" filter="dissolve">
                                      <p:cBhvr>
                                        <p:cTn id="7" dur="500"/>
                                        <p:tgtEl>
                                          <p:spTgt spid="422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7"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6326AD2-4AE2-46BD-A4B4-78986132AC51}" type="slidenum">
              <a:rPr lang="en-US" altLang="en-US"/>
              <a:pPr/>
              <a:t>119</a:t>
            </a:fld>
            <a:endParaRPr lang="en-US" altLang="en-US"/>
          </a:p>
        </p:txBody>
      </p:sp>
      <p:pic>
        <p:nvPicPr>
          <p:cNvPr id="423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393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394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dissolve">
                                      <p:cBhvr>
                                        <p:cTn id="7" dur="500"/>
                                        <p:tgtEl>
                                          <p:spTgt spid="423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DC1DAF60-4C3C-41C0-9D64-C87A8BEB55B3}" type="slidenum">
              <a:rPr lang="en-US" altLang="en-US"/>
              <a:pPr/>
              <a:t>12</a:t>
            </a:fld>
            <a:endParaRPr lang="en-US" altLang="en-US"/>
          </a:p>
        </p:txBody>
      </p:sp>
      <p:sp>
        <p:nvSpPr>
          <p:cNvPr id="334857" name="Text Box 1033"/>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endParaRPr lang="en-US" altLang="en-US" b="1">
              <a:solidFill>
                <a:schemeClr val="bg1"/>
              </a:solidFill>
              <a:latin typeface="Garamond" panose="02020404030301010803" pitchFamily="18" charset="0"/>
              <a:cs typeface="Titr" panose="00000700000000000000" pitchFamily="2" charset="-78"/>
            </a:endParaRP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334858" name="Text Box 103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34859" name="Rectangle 103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61" name="AutoShape 1037" descr="Cork"/>
          <p:cNvSpPr>
            <a:spLocks noChangeArrowheads="1"/>
          </p:cNvSpPr>
          <p:nvPr/>
        </p:nvSpPr>
        <p:spPr bwMode="auto">
          <a:xfrm>
            <a:off x="762000" y="1371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2</a:t>
            </a:r>
            <a:endParaRPr lang="en-US" altLang="en-US"/>
          </a:p>
        </p:txBody>
      </p:sp>
      <p:sp>
        <p:nvSpPr>
          <p:cNvPr id="334871" name="AutoShape 1047"/>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34872" name="Picture 1048"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4861"/>
                                        </p:tgtEl>
                                        <p:attrNameLst>
                                          <p:attrName>style.visibility</p:attrName>
                                        </p:attrNameLst>
                                      </p:cBhvr>
                                      <p:to>
                                        <p:strVal val="visible"/>
                                      </p:to>
                                    </p:set>
                                    <p:animEffect transition="in" filter="dissolve">
                                      <p:cBhvr>
                                        <p:cTn id="7" dur="500"/>
                                        <p:tgtEl>
                                          <p:spTgt spid="334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61"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D89597E-7D66-4B6C-B78F-83DD7F2B1971}" type="slidenum">
              <a:rPr lang="en-US" altLang="en-US"/>
              <a:pPr/>
              <a:t>120</a:t>
            </a:fld>
            <a:endParaRPr lang="en-US" altLang="en-US"/>
          </a:p>
        </p:txBody>
      </p:sp>
      <p:pic>
        <p:nvPicPr>
          <p:cNvPr id="424962" name="Picture 5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963" name="Text Box 512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4964" name="Rectangle 512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65" name="AutoShape 512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4965"/>
                                        </p:tgtEl>
                                        <p:attrNameLst>
                                          <p:attrName>style.visibility</p:attrName>
                                        </p:attrNameLst>
                                      </p:cBhvr>
                                      <p:to>
                                        <p:strVal val="visible"/>
                                      </p:to>
                                    </p:set>
                                    <p:animEffect transition="in" filter="dissolve">
                                      <p:cBhvr>
                                        <p:cTn id="7" dur="500"/>
                                        <p:tgtEl>
                                          <p:spTgt spid="424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5"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F0BA36B-EDA8-49CC-81D1-07691BE2602B}" type="slidenum">
              <a:rPr lang="en-US" altLang="en-US"/>
              <a:pPr/>
              <a:t>121</a:t>
            </a:fld>
            <a:endParaRPr lang="en-US" altLang="en-US"/>
          </a:p>
        </p:txBody>
      </p:sp>
      <p:pic>
        <p:nvPicPr>
          <p:cNvPr id="425986" name="Picture 4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7543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5987" name="Text Box 409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5988" name="Rectangle 410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89" name="AutoShape 4101"/>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5989"/>
                                        </p:tgtEl>
                                        <p:attrNameLst>
                                          <p:attrName>style.visibility</p:attrName>
                                        </p:attrNameLst>
                                      </p:cBhvr>
                                      <p:to>
                                        <p:strVal val="visible"/>
                                      </p:to>
                                    </p:set>
                                    <p:animEffect transition="in" filter="dissolve">
                                      <p:cBhvr>
                                        <p:cTn id="7" dur="500"/>
                                        <p:tgtEl>
                                          <p:spTgt spid="425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9"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CA8F2EC-36CA-43D4-B02C-95A904C6D806}" type="slidenum">
              <a:rPr lang="en-US" altLang="en-US"/>
              <a:pPr/>
              <a:t>122</a:t>
            </a:fld>
            <a:endParaRPr lang="en-US" altLang="en-US"/>
          </a:p>
        </p:txBody>
      </p:sp>
      <p:pic>
        <p:nvPicPr>
          <p:cNvPr id="427010" name="Picture 2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702945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7011" name="Text Box 205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7012" name="Rectangle 205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3" name="AutoShape 2053"/>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7013"/>
                                        </p:tgtEl>
                                        <p:attrNameLst>
                                          <p:attrName>style.visibility</p:attrName>
                                        </p:attrNameLst>
                                      </p:cBhvr>
                                      <p:to>
                                        <p:strVal val="visible"/>
                                      </p:to>
                                    </p:set>
                                    <p:animEffect transition="in" filter="dissolve">
                                      <p:cBhvr>
                                        <p:cTn id="7" dur="500"/>
                                        <p:tgtEl>
                                          <p:spTgt spid="427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3EF027CE-9A1E-4C5E-82F5-69EBFAEC3D4D}" type="slidenum">
              <a:rPr lang="en-US" altLang="en-US"/>
              <a:pPr/>
              <a:t>123</a:t>
            </a:fld>
            <a:endParaRPr lang="en-US" altLang="en-US"/>
          </a:p>
        </p:txBody>
      </p:sp>
      <p:pic>
        <p:nvPicPr>
          <p:cNvPr id="428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02945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803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803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8037"/>
                                        </p:tgtEl>
                                        <p:attrNameLst>
                                          <p:attrName>style.visibility</p:attrName>
                                        </p:attrNameLst>
                                      </p:cBhvr>
                                      <p:to>
                                        <p:strVal val="visible"/>
                                      </p:to>
                                    </p:set>
                                    <p:animEffect transition="in" filter="dissolve">
                                      <p:cBhvr>
                                        <p:cTn id="7" dur="500"/>
                                        <p:tgtEl>
                                          <p:spTgt spid="428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2EC908A-D2B1-4371-88A5-97B1DF3A7EBC}" type="slidenum">
              <a:rPr lang="en-US" altLang="en-US"/>
              <a:pPr/>
              <a:t>124</a:t>
            </a:fld>
            <a:endParaRPr lang="en-US" altLang="en-US"/>
          </a:p>
        </p:txBody>
      </p:sp>
      <p:pic>
        <p:nvPicPr>
          <p:cNvPr id="429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05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2906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6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9061"/>
                                        </p:tgtEl>
                                        <p:attrNameLst>
                                          <p:attrName>style.visibility</p:attrName>
                                        </p:attrNameLst>
                                      </p:cBhvr>
                                      <p:to>
                                        <p:strVal val="visible"/>
                                      </p:to>
                                    </p:set>
                                    <p:animEffect transition="in" filter="dissolve">
                                      <p:cBhvr>
                                        <p:cTn id="7" dur="500"/>
                                        <p:tgtEl>
                                          <p:spTgt spid="429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1"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89BF3DFF-B5E6-472A-8D1E-DEEE0D35678B}" type="slidenum">
              <a:rPr lang="en-US" altLang="en-US"/>
              <a:pPr/>
              <a:t>125</a:t>
            </a:fld>
            <a:endParaRPr lang="en-US" altLang="en-US"/>
          </a:p>
        </p:txBody>
      </p:sp>
      <p:pic>
        <p:nvPicPr>
          <p:cNvPr id="430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08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008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8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0085"/>
                                        </p:tgtEl>
                                        <p:attrNameLst>
                                          <p:attrName>style.visibility</p:attrName>
                                        </p:attrNameLst>
                                      </p:cBhvr>
                                      <p:to>
                                        <p:strVal val="visible"/>
                                      </p:to>
                                    </p:set>
                                    <p:animEffect transition="in" filter="dissolve">
                                      <p:cBhvr>
                                        <p:cTn id="7" dur="500"/>
                                        <p:tgtEl>
                                          <p:spTgt spid="43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5"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24E53E71-46EB-47D3-83F3-9B901DDBD8C4}" type="slidenum">
              <a:rPr lang="en-US" altLang="en-US"/>
              <a:pPr/>
              <a:t>126</a:t>
            </a:fld>
            <a:endParaRPr lang="en-US" altLang="en-US"/>
          </a:p>
        </p:txBody>
      </p:sp>
      <p:pic>
        <p:nvPicPr>
          <p:cNvPr id="431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02945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110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110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0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1109"/>
                                        </p:tgtEl>
                                        <p:attrNameLst>
                                          <p:attrName>style.visibility</p:attrName>
                                        </p:attrNameLst>
                                      </p:cBhvr>
                                      <p:to>
                                        <p:strVal val="visible"/>
                                      </p:to>
                                    </p:set>
                                    <p:animEffect transition="in" filter="dissolve">
                                      <p:cBhvr>
                                        <p:cTn id="7" dur="500"/>
                                        <p:tgtEl>
                                          <p:spTgt spid="43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9"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5F7382D-FC78-4B8A-8FB3-663AC28970B6}" type="slidenum">
              <a:rPr lang="en-US" altLang="en-US"/>
              <a:pPr/>
              <a:t>127</a:t>
            </a:fld>
            <a:endParaRPr lang="en-US" altLang="en-US"/>
          </a:p>
        </p:txBody>
      </p:sp>
      <p:pic>
        <p:nvPicPr>
          <p:cNvPr id="432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616450" cy="51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213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213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13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2133"/>
                                        </p:tgtEl>
                                        <p:attrNameLst>
                                          <p:attrName>style.visibility</p:attrName>
                                        </p:attrNameLst>
                                      </p:cBhvr>
                                      <p:to>
                                        <p:strVal val="visible"/>
                                      </p:to>
                                    </p:set>
                                    <p:animEffect transition="in" filter="dissolve">
                                      <p:cBhvr>
                                        <p:cTn id="7" dur="500"/>
                                        <p:tgtEl>
                                          <p:spTgt spid="43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3"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152C6D5-BD9B-467A-B41B-03CF8505A15D}" type="slidenum">
              <a:rPr lang="en-US" altLang="en-US"/>
              <a:pPr/>
              <a:t>128</a:t>
            </a:fld>
            <a:endParaRPr lang="en-US" altLang="en-US"/>
          </a:p>
        </p:txBody>
      </p:sp>
      <p:pic>
        <p:nvPicPr>
          <p:cNvPr id="433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85813"/>
            <a:ext cx="7313613"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315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315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15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3157"/>
                                        </p:tgtEl>
                                        <p:attrNameLst>
                                          <p:attrName>style.visibility</p:attrName>
                                        </p:attrNameLst>
                                      </p:cBhvr>
                                      <p:to>
                                        <p:strVal val="visible"/>
                                      </p:to>
                                    </p:set>
                                    <p:animEffect transition="in" filter="dissolve">
                                      <p:cBhvr>
                                        <p:cTn id="7" dur="500"/>
                                        <p:tgtEl>
                                          <p:spTgt spid="43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7" grpId="0" animBg="1"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E046497-758B-42A9-A887-6FA5E11DB9BF}" type="slidenum">
              <a:rPr lang="en-US" altLang="en-US"/>
              <a:pPr/>
              <a:t>129</a:t>
            </a:fld>
            <a:endParaRPr lang="en-US" altLang="en-US"/>
          </a:p>
        </p:txBody>
      </p:sp>
      <p:pic>
        <p:nvPicPr>
          <p:cNvPr id="434178"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4259263" cy="50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4179"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4180"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181"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4181"/>
                                        </p:tgtEl>
                                        <p:attrNameLst>
                                          <p:attrName>style.visibility</p:attrName>
                                        </p:attrNameLst>
                                      </p:cBhvr>
                                      <p:to>
                                        <p:strVal val="visible"/>
                                      </p:to>
                                    </p:set>
                                    <p:animEffect transition="in" filter="dissolve">
                                      <p:cBhvr>
                                        <p:cTn id="7" dur="500"/>
                                        <p:tgtEl>
                                          <p:spTgt spid="434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1"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F34D65BB-63AD-4774-BFA4-4B9AEA5DC8F2}" type="slidenum">
              <a:rPr lang="en-US" altLang="en-US"/>
              <a:pPr/>
              <a:t>13</a:t>
            </a:fld>
            <a:endParaRPr lang="en-US" altLang="en-US"/>
          </a:p>
        </p:txBody>
      </p:sp>
      <p:sp>
        <p:nvSpPr>
          <p:cNvPr id="293897" name="Text Box 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293898" name="Rectangle 1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3899" name="Text Box 11"/>
          <p:cNvSpPr txBox="1">
            <a:spLocks noChangeArrowheads="1"/>
          </p:cNvSpPr>
          <p:nvPr/>
        </p:nvSpPr>
        <p:spPr bwMode="auto">
          <a:xfrm>
            <a:off x="1600200" y="990600"/>
            <a:ext cx="57912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Typical OS</a:t>
            </a:r>
          </a:p>
          <a:p>
            <a:pPr algn="l" rtl="0">
              <a:spcBef>
                <a:spcPct val="50000"/>
              </a:spcBef>
            </a:pPr>
            <a:r>
              <a:rPr lang="en-US" altLang="en-US" sz="2800" b="1">
                <a:solidFill>
                  <a:schemeClr val="bg1"/>
                </a:solidFill>
                <a:latin typeface="Garamond" panose="02020404030301010803" pitchFamily="18" charset="0"/>
              </a:rPr>
              <a:t>OS Versus OS </a:t>
            </a:r>
          </a:p>
          <a:p>
            <a:pPr algn="l" rtl="0">
              <a:spcBef>
                <a:spcPct val="50000"/>
              </a:spcBef>
            </a:pPr>
            <a:r>
              <a:rPr lang="en-US" altLang="en-US" sz="2800" b="1">
                <a:solidFill>
                  <a:schemeClr val="bg1"/>
                </a:solidFill>
                <a:latin typeface="Garamond" panose="02020404030301010803" pitchFamily="18" charset="0"/>
              </a:rPr>
              <a:t>OS-OS Communication</a:t>
            </a:r>
          </a:p>
          <a:p>
            <a:pPr algn="l" rtl="0">
              <a:spcBef>
                <a:spcPct val="50000"/>
              </a:spcBef>
            </a:pPr>
            <a:r>
              <a:rPr lang="en-US" altLang="en-US" sz="2800" b="1">
                <a:solidFill>
                  <a:schemeClr val="bg1"/>
                </a:solidFill>
                <a:latin typeface="Garamond" panose="02020404030301010803" pitchFamily="18" charset="0"/>
              </a:rPr>
              <a:t>OS-OS Emulation</a:t>
            </a:r>
          </a:p>
          <a:p>
            <a:pPr algn="l" rtl="0">
              <a:spcBef>
                <a:spcPct val="50000"/>
              </a:spcBef>
            </a:pPr>
            <a:r>
              <a:rPr lang="en-US" altLang="en-US" sz="2800" b="1">
                <a:solidFill>
                  <a:schemeClr val="bg1"/>
                </a:solidFill>
                <a:latin typeface="Garamond" panose="02020404030301010803" pitchFamily="18" charset="0"/>
              </a:rPr>
              <a:t>OS-OS Migration</a:t>
            </a:r>
          </a:p>
        </p:txBody>
      </p:sp>
      <p:sp>
        <p:nvSpPr>
          <p:cNvPr id="293900" name="AutoShape 12"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3901" name="AutoShape 13" descr="Cork"/>
          <p:cNvSpPr>
            <a:spLocks noChangeArrowheads="1"/>
          </p:cNvSpPr>
          <p:nvPr/>
        </p:nvSpPr>
        <p:spPr bwMode="auto">
          <a:xfrm>
            <a:off x="1066800" y="16764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3902" name="AutoShape 14" descr="Cork"/>
          <p:cNvSpPr>
            <a:spLocks noChangeArrowheads="1"/>
          </p:cNvSpPr>
          <p:nvPr/>
        </p:nvSpPr>
        <p:spPr bwMode="auto">
          <a:xfrm>
            <a:off x="1066800" y="23622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3903" name="AutoShape 15" descr="Cork"/>
          <p:cNvSpPr>
            <a:spLocks noChangeArrowheads="1"/>
          </p:cNvSpPr>
          <p:nvPr/>
        </p:nvSpPr>
        <p:spPr bwMode="auto">
          <a:xfrm>
            <a:off x="1066800" y="30480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3904" name="AutoShape 16" descr="Cork"/>
          <p:cNvSpPr>
            <a:spLocks noChangeArrowheads="1"/>
          </p:cNvSpPr>
          <p:nvPr/>
        </p:nvSpPr>
        <p:spPr bwMode="auto">
          <a:xfrm>
            <a:off x="1066800" y="36576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3905" name="AutoShape 1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93907" name="Picture 19" descr="C:\Program Files\Microsoft Office\Clipart\Popular\MAGICHAT.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838200"/>
            <a:ext cx="2351088"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3905"/>
                                        </p:tgtEl>
                                        <p:attrNameLst>
                                          <p:attrName>style.visibility</p:attrName>
                                        </p:attrNameLst>
                                      </p:cBhvr>
                                      <p:to>
                                        <p:strVal val="visible"/>
                                      </p:to>
                                    </p:set>
                                    <p:animEffect transition="in" filter="dissolve">
                                      <p:cBhvr>
                                        <p:cTn id="7" dur="500"/>
                                        <p:tgtEl>
                                          <p:spTgt spid="29390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3900"/>
                                        </p:tgtEl>
                                        <p:attrNameLst>
                                          <p:attrName>style.visibility</p:attrName>
                                        </p:attrNameLst>
                                      </p:cBhvr>
                                      <p:to>
                                        <p:strVal val="visible"/>
                                      </p:to>
                                    </p:set>
                                    <p:animEffect transition="in" filter="dissolve">
                                      <p:cBhvr>
                                        <p:cTn id="11" dur="500"/>
                                        <p:tgtEl>
                                          <p:spTgt spid="29390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93901"/>
                                        </p:tgtEl>
                                        <p:attrNameLst>
                                          <p:attrName>style.visibility</p:attrName>
                                        </p:attrNameLst>
                                      </p:cBhvr>
                                      <p:to>
                                        <p:strVal val="visible"/>
                                      </p:to>
                                    </p:set>
                                    <p:animEffect transition="in" filter="dissolve">
                                      <p:cBhvr>
                                        <p:cTn id="15" dur="500"/>
                                        <p:tgtEl>
                                          <p:spTgt spid="293901"/>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93902"/>
                                        </p:tgtEl>
                                        <p:attrNameLst>
                                          <p:attrName>style.visibility</p:attrName>
                                        </p:attrNameLst>
                                      </p:cBhvr>
                                      <p:to>
                                        <p:strVal val="visible"/>
                                      </p:to>
                                    </p:set>
                                    <p:animEffect transition="in" filter="dissolve">
                                      <p:cBhvr>
                                        <p:cTn id="19" dur="500"/>
                                        <p:tgtEl>
                                          <p:spTgt spid="293902"/>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93903"/>
                                        </p:tgtEl>
                                        <p:attrNameLst>
                                          <p:attrName>style.visibility</p:attrName>
                                        </p:attrNameLst>
                                      </p:cBhvr>
                                      <p:to>
                                        <p:strVal val="visible"/>
                                      </p:to>
                                    </p:set>
                                    <p:animEffect transition="in" filter="dissolve">
                                      <p:cBhvr>
                                        <p:cTn id="23" dur="500"/>
                                        <p:tgtEl>
                                          <p:spTgt spid="293903"/>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93904"/>
                                        </p:tgtEl>
                                        <p:attrNameLst>
                                          <p:attrName>style.visibility</p:attrName>
                                        </p:attrNameLst>
                                      </p:cBhvr>
                                      <p:to>
                                        <p:strVal val="visible"/>
                                      </p:to>
                                    </p:set>
                                    <p:animEffect transition="in" filter="dissolve">
                                      <p:cBhvr>
                                        <p:cTn id="27" dur="500"/>
                                        <p:tgtEl>
                                          <p:spTgt spid="293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00" grpId="0" animBg="1" autoUpdateAnimBg="0"/>
      <p:bldP spid="293901" grpId="0" animBg="1" autoUpdateAnimBg="0"/>
      <p:bldP spid="293902" grpId="0" animBg="1" autoUpdateAnimBg="0"/>
      <p:bldP spid="293903" grpId="0" animBg="1" autoUpdateAnimBg="0"/>
      <p:bldP spid="293904" grpId="0" animBg="1" autoUpdateAnimBg="0"/>
      <p:bldP spid="293905"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004F684-6874-4316-A08A-170768C5E088}" type="slidenum">
              <a:rPr lang="en-US" altLang="en-US"/>
              <a:pPr/>
              <a:t>130</a:t>
            </a:fld>
            <a:endParaRPr lang="en-US" altLang="en-US"/>
          </a:p>
        </p:txBody>
      </p:sp>
      <p:pic>
        <p:nvPicPr>
          <p:cNvPr id="435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85813"/>
            <a:ext cx="7313613"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0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520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520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5205"/>
                                        </p:tgtEl>
                                        <p:attrNameLst>
                                          <p:attrName>style.visibility</p:attrName>
                                        </p:attrNameLst>
                                      </p:cBhvr>
                                      <p:to>
                                        <p:strVal val="visible"/>
                                      </p:to>
                                    </p:set>
                                    <p:animEffect transition="in" filter="dissolve">
                                      <p:cBhvr>
                                        <p:cTn id="7" dur="500"/>
                                        <p:tgtEl>
                                          <p:spTgt spid="435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5" grpId="0" animBg="1"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F648509-5FBC-473D-99C8-E0FCB2F58CDE}" type="slidenum">
              <a:rPr lang="en-US" altLang="en-US"/>
              <a:pPr/>
              <a:t>131</a:t>
            </a:fld>
            <a:endParaRPr lang="en-US" altLang="en-US"/>
          </a:p>
        </p:txBody>
      </p:sp>
      <p:pic>
        <p:nvPicPr>
          <p:cNvPr id="436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85813"/>
            <a:ext cx="7313613"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622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622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22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6229"/>
                                        </p:tgtEl>
                                        <p:attrNameLst>
                                          <p:attrName>style.visibility</p:attrName>
                                        </p:attrNameLst>
                                      </p:cBhvr>
                                      <p:to>
                                        <p:strVal val="visible"/>
                                      </p:to>
                                    </p:set>
                                    <p:animEffect transition="in" filter="dissolve">
                                      <p:cBhvr>
                                        <p:cTn id="7" dur="500"/>
                                        <p:tgtEl>
                                          <p:spTgt spid="436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9"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8E94743-18B7-4DB0-AF9D-F0E7F2606D0A}" type="slidenum">
              <a:rPr lang="en-US" altLang="en-US"/>
              <a:pPr/>
              <a:t>132</a:t>
            </a:fld>
            <a:endParaRPr lang="en-US" altLang="en-US"/>
          </a:p>
        </p:txBody>
      </p:sp>
      <p:pic>
        <p:nvPicPr>
          <p:cNvPr id="437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85813"/>
            <a:ext cx="7313613"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725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725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7253"/>
                                        </p:tgtEl>
                                        <p:attrNameLst>
                                          <p:attrName>style.visibility</p:attrName>
                                        </p:attrNameLst>
                                      </p:cBhvr>
                                      <p:to>
                                        <p:strVal val="visible"/>
                                      </p:to>
                                    </p:set>
                                    <p:animEffect transition="in" filter="dissolve">
                                      <p:cBhvr>
                                        <p:cTn id="7" dur="500"/>
                                        <p:tgtEl>
                                          <p:spTgt spid="437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E0D9E64-94A8-4EC0-92EA-43278359B91E}" type="slidenum">
              <a:rPr lang="en-US" altLang="en-US"/>
              <a:pPr/>
              <a:t>133</a:t>
            </a:fld>
            <a:endParaRPr lang="en-US" altLang="en-US"/>
          </a:p>
        </p:txBody>
      </p:sp>
      <p:pic>
        <p:nvPicPr>
          <p:cNvPr id="438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85813"/>
            <a:ext cx="7313613"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827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827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27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8277"/>
                                        </p:tgtEl>
                                        <p:attrNameLst>
                                          <p:attrName>style.visibility</p:attrName>
                                        </p:attrNameLst>
                                      </p:cBhvr>
                                      <p:to>
                                        <p:strVal val="visible"/>
                                      </p:to>
                                    </p:set>
                                    <p:animEffect transition="in" filter="dissolve">
                                      <p:cBhvr>
                                        <p:cTn id="7" dur="500"/>
                                        <p:tgtEl>
                                          <p:spTgt spid="438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1F90AB1-715D-4D4C-96BD-31B22000A4A6}" type="slidenum">
              <a:rPr lang="en-US" altLang="en-US"/>
              <a:pPr/>
              <a:t>134</a:t>
            </a:fld>
            <a:endParaRPr lang="en-US" altLang="en-US"/>
          </a:p>
        </p:txBody>
      </p:sp>
      <p:pic>
        <p:nvPicPr>
          <p:cNvPr id="439298" name="Picture 2" descr="E:\mbgg\on-line-books\power-electronics+java\onlb-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134225" cy="5400675"/>
          </a:xfrm>
          <a:prstGeom prst="rect">
            <a:avLst/>
          </a:prstGeom>
          <a:noFill/>
          <a:extLst>
            <a:ext uri="{909E8E84-426E-40DD-AFC4-6F175D3DCCD1}">
              <a14:hiddenFill xmlns:a14="http://schemas.microsoft.com/office/drawing/2010/main">
                <a:solidFill>
                  <a:srgbClr val="FFFFFF"/>
                </a:solidFill>
              </a14:hiddenFill>
            </a:ext>
          </a:extLst>
        </p:spPr>
      </p:pic>
      <p:sp>
        <p:nvSpPr>
          <p:cNvPr id="43929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3930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30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9301"/>
                                        </p:tgtEl>
                                        <p:attrNameLst>
                                          <p:attrName>style.visibility</p:attrName>
                                        </p:attrNameLst>
                                      </p:cBhvr>
                                      <p:to>
                                        <p:strVal val="visible"/>
                                      </p:to>
                                    </p:set>
                                    <p:animEffect transition="in" filter="dissolve">
                                      <p:cBhvr>
                                        <p:cTn id="7" dur="500"/>
                                        <p:tgtEl>
                                          <p:spTgt spid="439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1"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CDCED3E-E1A2-49BE-A13C-723AE1438C0C}" type="slidenum">
              <a:rPr lang="en-US" altLang="en-US"/>
              <a:pPr/>
              <a:t>135</a:t>
            </a:fld>
            <a:endParaRPr lang="en-US" altLang="en-US"/>
          </a:p>
        </p:txBody>
      </p:sp>
      <p:pic>
        <p:nvPicPr>
          <p:cNvPr id="440322" name="Picture 2" descr="E:\mbgg\on-line-books\power-electronics+java\onlb-1\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134225" cy="5400675"/>
          </a:xfrm>
          <a:prstGeom prst="rect">
            <a:avLst/>
          </a:prstGeom>
          <a:noFill/>
          <a:extLst>
            <a:ext uri="{909E8E84-426E-40DD-AFC4-6F175D3DCCD1}">
              <a14:hiddenFill xmlns:a14="http://schemas.microsoft.com/office/drawing/2010/main">
                <a:solidFill>
                  <a:srgbClr val="FFFFFF"/>
                </a:solidFill>
              </a14:hiddenFill>
            </a:ext>
          </a:extLst>
        </p:spPr>
      </p:pic>
      <p:sp>
        <p:nvSpPr>
          <p:cNvPr id="44032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032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2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0325"/>
                                        </p:tgtEl>
                                        <p:attrNameLst>
                                          <p:attrName>style.visibility</p:attrName>
                                        </p:attrNameLst>
                                      </p:cBhvr>
                                      <p:to>
                                        <p:strVal val="visible"/>
                                      </p:to>
                                    </p:set>
                                    <p:animEffect transition="in" filter="dissolve">
                                      <p:cBhvr>
                                        <p:cTn id="7" dur="500"/>
                                        <p:tgtEl>
                                          <p:spTgt spid="4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5"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2997F3A9-5766-4505-B092-50FBCCE271E3}" type="slidenum">
              <a:rPr lang="en-US" altLang="en-US"/>
              <a:pPr/>
              <a:t>136</a:t>
            </a:fld>
            <a:endParaRPr lang="en-US" altLang="en-US"/>
          </a:p>
        </p:txBody>
      </p:sp>
      <p:pic>
        <p:nvPicPr>
          <p:cNvPr id="441346" name="Picture 2" descr="E:\mbgg\on-line-books\power-electronics+java\onlb-1\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134225" cy="5391150"/>
          </a:xfrm>
          <a:prstGeom prst="rect">
            <a:avLst/>
          </a:prstGeom>
          <a:noFill/>
          <a:extLst>
            <a:ext uri="{909E8E84-426E-40DD-AFC4-6F175D3DCCD1}">
              <a14:hiddenFill xmlns:a14="http://schemas.microsoft.com/office/drawing/2010/main">
                <a:solidFill>
                  <a:srgbClr val="FFFFFF"/>
                </a:solidFill>
              </a14:hiddenFill>
            </a:ext>
          </a:extLst>
        </p:spPr>
      </p:pic>
      <p:sp>
        <p:nvSpPr>
          <p:cNvPr id="44134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134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4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1349"/>
                                        </p:tgtEl>
                                        <p:attrNameLst>
                                          <p:attrName>style.visibility</p:attrName>
                                        </p:attrNameLst>
                                      </p:cBhvr>
                                      <p:to>
                                        <p:strVal val="visible"/>
                                      </p:to>
                                    </p:set>
                                    <p:animEffect transition="in" filter="dissolve">
                                      <p:cBhvr>
                                        <p:cTn id="7" dur="500"/>
                                        <p:tgtEl>
                                          <p:spTgt spid="44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7259B63-6DCC-40DF-A6A1-36EB932D72C1}" type="slidenum">
              <a:rPr lang="en-US" altLang="en-US"/>
              <a:pPr/>
              <a:t>137</a:t>
            </a:fld>
            <a:endParaRPr lang="en-US" altLang="en-US"/>
          </a:p>
        </p:txBody>
      </p:sp>
      <p:pic>
        <p:nvPicPr>
          <p:cNvPr id="442370" name="Picture 1026" descr="E:\mbgg\on-line-books\power-electronics+java\onlb-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2371"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2372"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373"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2373"/>
                                        </p:tgtEl>
                                        <p:attrNameLst>
                                          <p:attrName>style.visibility</p:attrName>
                                        </p:attrNameLst>
                                      </p:cBhvr>
                                      <p:to>
                                        <p:strVal val="visible"/>
                                      </p:to>
                                    </p:set>
                                    <p:animEffect transition="in" filter="dissolve">
                                      <p:cBhvr>
                                        <p:cTn id="7" dur="500"/>
                                        <p:tgtEl>
                                          <p:spTgt spid="442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3"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A32FB2A-C644-48FE-A26A-478E5AA131F3}" type="slidenum">
              <a:rPr lang="en-US" altLang="en-US"/>
              <a:pPr/>
              <a:t>138</a:t>
            </a:fld>
            <a:endParaRPr lang="en-US" altLang="en-US"/>
          </a:p>
        </p:txBody>
      </p:sp>
      <p:pic>
        <p:nvPicPr>
          <p:cNvPr id="443394" name="Picture 2" descr="E:\mbgg\on-line-books\power-electronics+java\onlb-1\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339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339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39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3397"/>
                                        </p:tgtEl>
                                        <p:attrNameLst>
                                          <p:attrName>style.visibility</p:attrName>
                                        </p:attrNameLst>
                                      </p:cBhvr>
                                      <p:to>
                                        <p:strVal val="visible"/>
                                      </p:to>
                                    </p:set>
                                    <p:animEffect transition="in" filter="dissolve">
                                      <p:cBhvr>
                                        <p:cTn id="7" dur="500"/>
                                        <p:tgtEl>
                                          <p:spTgt spid="443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7"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57AC6FD-9137-43FC-9D63-078682AC7E09}" type="slidenum">
              <a:rPr lang="en-US" altLang="en-US"/>
              <a:pPr/>
              <a:t>139</a:t>
            </a:fld>
            <a:endParaRPr lang="en-US" altLang="en-US"/>
          </a:p>
        </p:txBody>
      </p:sp>
      <p:pic>
        <p:nvPicPr>
          <p:cNvPr id="444418" name="Picture 2" descr="E:\mbgg\on-line-books\power-electronics+java\onlb-1\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441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442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2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4421"/>
                                        </p:tgtEl>
                                        <p:attrNameLst>
                                          <p:attrName>style.visibility</p:attrName>
                                        </p:attrNameLst>
                                      </p:cBhvr>
                                      <p:to>
                                        <p:strVal val="visible"/>
                                      </p:to>
                                    </p:set>
                                    <p:animEffect transition="in" filter="dissolve">
                                      <p:cBhvr>
                                        <p:cTn id="7" dur="500"/>
                                        <p:tgtEl>
                                          <p:spTgt spid="4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7CB54E6A-8B24-45E3-B361-981B6839B358}" type="slidenum">
              <a:rPr lang="en-US" altLang="en-US"/>
              <a:pPr/>
              <a:t>14</a:t>
            </a:fld>
            <a:endParaRPr lang="en-US" altLang="en-US"/>
          </a:p>
        </p:txBody>
      </p:sp>
      <p:sp>
        <p:nvSpPr>
          <p:cNvPr id="295938"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295939"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5940" name="Text Box 4"/>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Typical OS</a:t>
            </a:r>
          </a:p>
          <a:p>
            <a:pPr algn="l" rtl="0">
              <a:spcBef>
                <a:spcPct val="50000"/>
              </a:spcBef>
            </a:pPr>
            <a:r>
              <a:rPr lang="en-US" altLang="en-US" sz="2800" b="1">
                <a:solidFill>
                  <a:schemeClr val="bg1"/>
                </a:solidFill>
                <a:latin typeface="Garamond" panose="02020404030301010803" pitchFamily="18" charset="0"/>
              </a:rPr>
              <a:t>*. *NIX ( UNIX Clone)</a:t>
            </a:r>
          </a:p>
          <a:p>
            <a:pPr algn="l" rtl="0">
              <a:spcBef>
                <a:spcPct val="50000"/>
              </a:spcBef>
            </a:pPr>
            <a:r>
              <a:rPr lang="en-US" altLang="en-US" sz="2800" b="1">
                <a:solidFill>
                  <a:schemeClr val="bg1"/>
                </a:solidFill>
                <a:latin typeface="Garamond" panose="02020404030301010803" pitchFamily="18" charset="0"/>
              </a:rPr>
              <a:t>*. Main Frame Clone</a:t>
            </a:r>
          </a:p>
          <a:p>
            <a:pPr algn="l" rtl="0">
              <a:spcBef>
                <a:spcPct val="50000"/>
              </a:spcBef>
            </a:pPr>
            <a:r>
              <a:rPr lang="en-US" altLang="en-US" sz="2800" b="1">
                <a:solidFill>
                  <a:schemeClr val="bg1"/>
                </a:solidFill>
                <a:latin typeface="Garamond" panose="02020404030301010803" pitchFamily="18" charset="0"/>
              </a:rPr>
              <a:t>*. Mac-OS</a:t>
            </a:r>
          </a:p>
          <a:p>
            <a:pPr algn="l" rtl="0">
              <a:spcBef>
                <a:spcPct val="50000"/>
              </a:spcBef>
            </a:pPr>
            <a:r>
              <a:rPr lang="en-US" altLang="en-US" sz="2800" b="1">
                <a:solidFill>
                  <a:schemeClr val="bg1"/>
                </a:solidFill>
                <a:latin typeface="Garamond" panose="02020404030301010803" pitchFamily="18" charset="0"/>
              </a:rPr>
              <a:t>*. Windows Family</a:t>
            </a:r>
          </a:p>
          <a:p>
            <a:pPr algn="l" rtl="0">
              <a:spcBef>
                <a:spcPct val="50000"/>
              </a:spcBef>
            </a:pPr>
            <a:r>
              <a:rPr lang="en-US" altLang="en-US" sz="2800" b="1">
                <a:solidFill>
                  <a:schemeClr val="bg1"/>
                </a:solidFill>
                <a:latin typeface="Garamond" panose="02020404030301010803" pitchFamily="18" charset="0"/>
              </a:rPr>
              <a:t>*. Linux Clone</a:t>
            </a:r>
          </a:p>
          <a:p>
            <a:pPr algn="l" rtl="0">
              <a:spcBef>
                <a:spcPct val="50000"/>
              </a:spcBef>
            </a:pPr>
            <a:r>
              <a:rPr lang="en-US" altLang="en-US" sz="2800" b="1">
                <a:solidFill>
                  <a:schemeClr val="bg1"/>
                </a:solidFill>
                <a:latin typeface="Garamond" panose="02020404030301010803" pitchFamily="18" charset="0"/>
              </a:rPr>
              <a:t>*. Digital DEC</a:t>
            </a:r>
          </a:p>
          <a:p>
            <a:pPr algn="l" rtl="0">
              <a:spcBef>
                <a:spcPct val="50000"/>
              </a:spcBef>
            </a:pPr>
            <a:endParaRPr lang="en-US" altLang="en-US" sz="2800" b="1">
              <a:solidFill>
                <a:schemeClr val="bg1"/>
              </a:solidFill>
              <a:latin typeface="Garamond" panose="02020404030301010803" pitchFamily="18" charset="0"/>
            </a:endParaRPr>
          </a:p>
        </p:txBody>
      </p:sp>
      <p:sp>
        <p:nvSpPr>
          <p:cNvPr id="295941"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5946" name="AutoShape 1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95949" name="Picture 13" descr="C:\Program Files\Microsoft Office\Clipart\Popular\WEARHAT.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809625"/>
            <a:ext cx="24844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5946"/>
                                        </p:tgtEl>
                                        <p:attrNameLst>
                                          <p:attrName>style.visibility</p:attrName>
                                        </p:attrNameLst>
                                      </p:cBhvr>
                                      <p:to>
                                        <p:strVal val="visible"/>
                                      </p:to>
                                    </p:set>
                                    <p:animEffect transition="in" filter="dissolve">
                                      <p:cBhvr>
                                        <p:cTn id="7" dur="500"/>
                                        <p:tgtEl>
                                          <p:spTgt spid="29594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5941"/>
                                        </p:tgtEl>
                                        <p:attrNameLst>
                                          <p:attrName>style.visibility</p:attrName>
                                        </p:attrNameLst>
                                      </p:cBhvr>
                                      <p:to>
                                        <p:strVal val="visible"/>
                                      </p:to>
                                    </p:set>
                                    <p:animEffect transition="in" filter="dissolve">
                                      <p:cBhvr>
                                        <p:cTn id="11" dur="500"/>
                                        <p:tgtEl>
                                          <p:spTgt spid="295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animBg="1" autoUpdateAnimBg="0"/>
      <p:bldP spid="295946" grpId="0" animBg="1"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814643B-601B-4307-91DB-20E33CD5714E}" type="slidenum">
              <a:rPr lang="en-US" altLang="en-US"/>
              <a:pPr/>
              <a:t>140</a:t>
            </a:fld>
            <a:endParaRPr lang="en-US" altLang="en-US"/>
          </a:p>
        </p:txBody>
      </p:sp>
      <p:pic>
        <p:nvPicPr>
          <p:cNvPr id="445442" name="Picture 2" descr="E:\mbgg\on-line-books\power-electronics+java\onlb-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544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544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544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5445"/>
                                        </p:tgtEl>
                                        <p:attrNameLst>
                                          <p:attrName>style.visibility</p:attrName>
                                        </p:attrNameLst>
                                      </p:cBhvr>
                                      <p:to>
                                        <p:strVal val="visible"/>
                                      </p:to>
                                    </p:set>
                                    <p:animEffect transition="in" filter="dissolve">
                                      <p:cBhvr>
                                        <p:cTn id="7" dur="500"/>
                                        <p:tgtEl>
                                          <p:spTgt spid="445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5"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3033D4F6-65CA-4FA0-AF82-971ABD2C218E}" type="slidenum">
              <a:rPr lang="en-US" altLang="en-US"/>
              <a:pPr/>
              <a:t>141</a:t>
            </a:fld>
            <a:endParaRPr lang="en-US" altLang="en-US"/>
          </a:p>
        </p:txBody>
      </p:sp>
      <p:pic>
        <p:nvPicPr>
          <p:cNvPr id="446466" name="Picture 2" descr="E:\mbgg\on-line-books\power-electronics+java\onlb-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646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646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46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6469"/>
                                        </p:tgtEl>
                                        <p:attrNameLst>
                                          <p:attrName>style.visibility</p:attrName>
                                        </p:attrNameLst>
                                      </p:cBhvr>
                                      <p:to>
                                        <p:strVal val="visible"/>
                                      </p:to>
                                    </p:set>
                                    <p:animEffect transition="in" filter="dissolve">
                                      <p:cBhvr>
                                        <p:cTn id="7" dur="500"/>
                                        <p:tgtEl>
                                          <p:spTgt spid="44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9"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519CA18-A8B0-4A1E-859A-87B8521CAB00}" type="slidenum">
              <a:rPr lang="en-US" altLang="en-US"/>
              <a:pPr/>
              <a:t>142</a:t>
            </a:fld>
            <a:endParaRPr lang="en-US" altLang="en-US"/>
          </a:p>
        </p:txBody>
      </p:sp>
      <p:pic>
        <p:nvPicPr>
          <p:cNvPr id="447490" name="Picture 2" descr="E:\mbgg\on-line-books\power-electronics+java\onlb-1\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7134225" cy="5381625"/>
          </a:xfrm>
          <a:prstGeom prst="rect">
            <a:avLst/>
          </a:prstGeom>
          <a:noFill/>
          <a:extLst>
            <a:ext uri="{909E8E84-426E-40DD-AFC4-6F175D3DCCD1}">
              <a14:hiddenFill xmlns:a14="http://schemas.microsoft.com/office/drawing/2010/main">
                <a:solidFill>
                  <a:srgbClr val="FFFFFF"/>
                </a:solidFill>
              </a14:hiddenFill>
            </a:ext>
          </a:extLst>
        </p:spPr>
      </p:pic>
      <p:sp>
        <p:nvSpPr>
          <p:cNvPr id="44749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749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749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7493"/>
                                        </p:tgtEl>
                                        <p:attrNameLst>
                                          <p:attrName>style.visibility</p:attrName>
                                        </p:attrNameLst>
                                      </p:cBhvr>
                                      <p:to>
                                        <p:strVal val="visible"/>
                                      </p:to>
                                    </p:set>
                                    <p:animEffect transition="in" filter="dissolve">
                                      <p:cBhvr>
                                        <p:cTn id="7" dur="500"/>
                                        <p:tgtEl>
                                          <p:spTgt spid="447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3" grpId="0" animBg="1"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DB30CCA9-B9F4-4394-86B2-8D122DE82C5D}" type="slidenum">
              <a:rPr lang="en-US" altLang="en-US"/>
              <a:pPr/>
              <a:t>143</a:t>
            </a:fld>
            <a:endParaRPr lang="en-US" altLang="en-US"/>
          </a:p>
        </p:txBody>
      </p:sp>
      <p:pic>
        <p:nvPicPr>
          <p:cNvPr id="448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0198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8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667000"/>
            <a:ext cx="4762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851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851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dissolve">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nimBg="1"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F1674301-E732-4C3D-9F04-1791B231A68F}" type="slidenum">
              <a:rPr lang="en-US" altLang="en-US"/>
              <a:pPr/>
              <a:t>144</a:t>
            </a:fld>
            <a:endParaRPr lang="en-US" altLang="en-US"/>
          </a:p>
        </p:txBody>
      </p:sp>
      <p:pic>
        <p:nvPicPr>
          <p:cNvPr id="449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38100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9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667000"/>
            <a:ext cx="4762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540"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49541"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54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9542"/>
                                        </p:tgtEl>
                                        <p:attrNameLst>
                                          <p:attrName>style.visibility</p:attrName>
                                        </p:attrNameLst>
                                      </p:cBhvr>
                                      <p:to>
                                        <p:strVal val="visible"/>
                                      </p:to>
                                    </p:set>
                                    <p:animEffect transition="in" filter="dissolve">
                                      <p:cBhvr>
                                        <p:cTn id="7" dur="500"/>
                                        <p:tgtEl>
                                          <p:spTgt spid="449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2"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EBEADE03-35FC-4FC0-AED1-F88C32BD486A}" type="slidenum">
              <a:rPr lang="en-US" altLang="en-US"/>
              <a:pPr/>
              <a:t>145</a:t>
            </a:fld>
            <a:endParaRPr lang="en-US" altLang="en-US"/>
          </a:p>
        </p:txBody>
      </p:sp>
      <p:sp>
        <p:nvSpPr>
          <p:cNvPr id="452610"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261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612"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52613" name="Text Box 5"/>
          <p:cNvSpPr txBox="1">
            <a:spLocks noChangeArrowheads="1"/>
          </p:cNvSpPr>
          <p:nvPr/>
        </p:nvSpPr>
        <p:spPr bwMode="auto">
          <a:xfrm>
            <a:off x="1295400" y="1371600"/>
            <a:ext cx="64008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6000" b="1">
                <a:solidFill>
                  <a:srgbClr val="FF0000"/>
                </a:solidFill>
                <a:effectLst>
                  <a:outerShdw blurRad="38100" dist="38100" dir="2700000" algn="tl">
                    <a:srgbClr val="000000"/>
                  </a:outerShdw>
                </a:effectLst>
                <a:latin typeface="Garamond" panose="02020404030301010803" pitchFamily="18" charset="0"/>
              </a:rPr>
              <a:t>Java</a:t>
            </a:r>
            <a:br>
              <a:rPr lang="en-US" altLang="en-US" sz="6000" b="1">
                <a:solidFill>
                  <a:srgbClr val="FF0000"/>
                </a:solidFill>
                <a:effectLst>
                  <a:outerShdw blurRad="38100" dist="38100" dir="2700000" algn="tl">
                    <a:srgbClr val="000000"/>
                  </a:outerShdw>
                </a:effectLst>
                <a:latin typeface="Garamond" panose="02020404030301010803" pitchFamily="18" charset="0"/>
              </a:rPr>
            </a:br>
            <a:r>
              <a:rPr lang="en-US" altLang="en-US" sz="6000" b="1">
                <a:solidFill>
                  <a:srgbClr val="FF0000"/>
                </a:solidFill>
                <a:effectLst>
                  <a:outerShdw blurRad="38100" dist="38100" dir="2700000" algn="tl">
                    <a:srgbClr val="000000"/>
                  </a:outerShdw>
                </a:effectLst>
                <a:latin typeface="Garamond" panose="02020404030301010803" pitchFamily="18" charset="0"/>
              </a:rPr>
              <a:t>is</a:t>
            </a:r>
            <a:br>
              <a:rPr lang="en-US" altLang="en-US" sz="6000" b="1">
                <a:solidFill>
                  <a:srgbClr val="FF0000"/>
                </a:solidFill>
                <a:effectLst>
                  <a:outerShdw blurRad="38100" dist="38100" dir="2700000" algn="tl">
                    <a:srgbClr val="000000"/>
                  </a:outerShdw>
                </a:effectLst>
                <a:latin typeface="Garamond" panose="02020404030301010803" pitchFamily="18" charset="0"/>
              </a:rPr>
            </a:br>
            <a:r>
              <a:rPr lang="en-US" altLang="en-US" sz="6000" b="1">
                <a:solidFill>
                  <a:srgbClr val="FF0000"/>
                </a:solidFill>
                <a:effectLst>
                  <a:outerShdw blurRad="38100" dist="38100" dir="2700000" algn="tl">
                    <a:srgbClr val="000000"/>
                  </a:outerShdw>
                </a:effectLst>
                <a:latin typeface="Garamond" panose="02020404030301010803" pitchFamily="18" charset="0"/>
              </a:rPr>
              <a:t>Great!</a:t>
            </a:r>
            <a:endParaRPr lang="en-US" altLang="en-US" sz="48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2612"/>
                                        </p:tgtEl>
                                        <p:attrNameLst>
                                          <p:attrName>style.visibility</p:attrName>
                                        </p:attrNameLst>
                                      </p:cBhvr>
                                      <p:to>
                                        <p:strVal val="visible"/>
                                      </p:to>
                                    </p:set>
                                    <p:animEffect transition="in" filter="dissolve">
                                      <p:cBhvr>
                                        <p:cTn id="7" dur="500"/>
                                        <p:tgtEl>
                                          <p:spTgt spid="452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2"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F88AF6D6-39FE-491B-8C6D-82E4F25BD0C5}" type="slidenum">
              <a:rPr lang="en-US" altLang="en-US"/>
              <a:pPr/>
              <a:t>146</a:t>
            </a:fld>
            <a:endParaRPr lang="en-US" altLang="en-US"/>
          </a:p>
        </p:txBody>
      </p:sp>
      <p:sp>
        <p:nvSpPr>
          <p:cNvPr id="454658" name="Text Box 102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4659"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60" name="Text Box 1028"/>
          <p:cNvSpPr txBox="1">
            <a:spLocks noChangeArrowheads="1"/>
          </p:cNvSpPr>
          <p:nvPr/>
        </p:nvSpPr>
        <p:spPr bwMode="auto">
          <a:xfrm>
            <a:off x="1828800" y="5697538"/>
            <a:ext cx="61722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Perl belongs to Scripting Languages</a:t>
            </a:r>
          </a:p>
        </p:txBody>
      </p:sp>
      <p:sp>
        <p:nvSpPr>
          <p:cNvPr id="454661" name="AutoShape 1029" descr="Cork"/>
          <p:cNvSpPr>
            <a:spLocks noChangeArrowheads="1"/>
          </p:cNvSpPr>
          <p:nvPr/>
        </p:nvSpPr>
        <p:spPr bwMode="auto">
          <a:xfrm>
            <a:off x="1219200" y="57912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54662"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454663" name="Object 1031"/>
          <p:cNvGraphicFramePr>
            <a:graphicFrameLocks noChangeAspect="1"/>
          </p:cNvGraphicFramePr>
          <p:nvPr/>
        </p:nvGraphicFramePr>
        <p:xfrm>
          <a:off x="2197100" y="755650"/>
          <a:ext cx="5641975" cy="4467225"/>
        </p:xfrm>
        <a:graphic>
          <a:graphicData uri="http://schemas.openxmlformats.org/presentationml/2006/ole">
            <mc:AlternateContent xmlns:mc="http://schemas.openxmlformats.org/markup-compatibility/2006">
              <mc:Choice xmlns:v="urn:schemas-microsoft-com:vml" Requires="v">
                <p:oleObj spid="_x0000_s525322" name="ISIS/Draw Sketch" r:id="rId4" imgW="4705200" imgH="3724200" progId="ISISServer">
                  <p:embed/>
                </p:oleObj>
              </mc:Choice>
              <mc:Fallback>
                <p:oleObj name="ISIS/Draw Sketch" r:id="rId4" imgW="4705200" imgH="3724200" progId="ISISServer">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755650"/>
                        <a:ext cx="56419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4664" name="Picture 1032" descr="E:\ghaznavi\web-images\misc\perl-pics\perlrep.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762000"/>
            <a:ext cx="1695450" cy="169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4662"/>
                                        </p:tgtEl>
                                        <p:attrNameLst>
                                          <p:attrName>style.visibility</p:attrName>
                                        </p:attrNameLst>
                                      </p:cBhvr>
                                      <p:to>
                                        <p:strVal val="visible"/>
                                      </p:to>
                                    </p:set>
                                    <p:animEffect transition="in" filter="dissolve">
                                      <p:cBhvr>
                                        <p:cTn id="7" dur="500"/>
                                        <p:tgtEl>
                                          <p:spTgt spid="45466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54661"/>
                                        </p:tgtEl>
                                        <p:attrNameLst>
                                          <p:attrName>style.visibility</p:attrName>
                                        </p:attrNameLst>
                                      </p:cBhvr>
                                      <p:to>
                                        <p:strVal val="visible"/>
                                      </p:to>
                                    </p:set>
                                    <p:animEffect transition="in" filter="dissolve">
                                      <p:cBhvr>
                                        <p:cTn id="11" dur="500"/>
                                        <p:tgtEl>
                                          <p:spTgt spid="454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1" grpId="0" animBg="1" autoUpdateAnimBg="0"/>
      <p:bldP spid="454662" grpId="0"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040DC54E-F9B0-403D-86E5-AA0F544BF9C0}" type="slidenum">
              <a:rPr lang="en-US" altLang="en-US"/>
              <a:pPr/>
              <a:t>147</a:t>
            </a:fld>
            <a:endParaRPr lang="en-US" altLang="en-US"/>
          </a:p>
        </p:txBody>
      </p:sp>
      <p:sp>
        <p:nvSpPr>
          <p:cNvPr id="477193" name="Text Box 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7194" name="Rectangle 1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195" name="Text Box 11"/>
          <p:cNvSpPr txBox="1">
            <a:spLocks noChangeArrowheads="1"/>
          </p:cNvSpPr>
          <p:nvPr/>
        </p:nvSpPr>
        <p:spPr bwMode="auto">
          <a:xfrm>
            <a:off x="1600200" y="3352800"/>
            <a:ext cx="6705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Perl in normal mode is a text script file</a:t>
            </a:r>
          </a:p>
        </p:txBody>
      </p:sp>
      <p:sp>
        <p:nvSpPr>
          <p:cNvPr id="477196" name="AutoShape 12" descr="Cork"/>
          <p:cNvSpPr>
            <a:spLocks noChangeArrowheads="1"/>
          </p:cNvSpPr>
          <p:nvPr/>
        </p:nvSpPr>
        <p:spPr bwMode="auto">
          <a:xfrm>
            <a:off x="914400" y="34290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77197" name="AutoShape 13"/>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77198" name="Text Box 14"/>
          <p:cNvSpPr txBox="1">
            <a:spLocks noChangeArrowheads="1"/>
          </p:cNvSpPr>
          <p:nvPr/>
        </p:nvSpPr>
        <p:spPr bwMode="auto">
          <a:xfrm>
            <a:off x="1524000" y="838200"/>
            <a:ext cx="62484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Using Perl As:</a:t>
            </a:r>
          </a:p>
          <a:p>
            <a:pPr algn="l" rtl="0">
              <a:spcBef>
                <a:spcPct val="50000"/>
              </a:spcBef>
            </a:pPr>
            <a:r>
              <a:rPr lang="en-US" altLang="en-US" sz="2800" b="1">
                <a:solidFill>
                  <a:schemeClr val="bg1"/>
                </a:solidFill>
                <a:latin typeface="Garamond" panose="02020404030301010803" pitchFamily="18" charset="0"/>
              </a:rPr>
              <a:t>	*. Perl Script (Normal)</a:t>
            </a:r>
          </a:p>
          <a:p>
            <a:pPr algn="l" rtl="0">
              <a:spcBef>
                <a:spcPct val="50000"/>
              </a:spcBef>
            </a:pPr>
            <a:r>
              <a:rPr lang="en-US" altLang="en-US" sz="2800" b="1">
                <a:solidFill>
                  <a:schemeClr val="bg1"/>
                </a:solidFill>
                <a:latin typeface="Garamond" panose="02020404030301010803" pitchFamily="18" charset="0"/>
              </a:rPr>
              <a:t>	*. Executable Code ( Special)</a:t>
            </a:r>
          </a:p>
          <a:p>
            <a:pPr algn="l" rtl="0">
              <a:spcBef>
                <a:spcPct val="50000"/>
              </a:spcBef>
            </a:pPr>
            <a:r>
              <a:rPr lang="en-US" altLang="en-US" sz="2800" b="1">
                <a:solidFill>
                  <a:schemeClr val="bg1"/>
                </a:solidFill>
                <a:latin typeface="Garamond" panose="02020404030301010803" pitchFamily="18" charset="0"/>
              </a:rPr>
              <a:t>	*. ASP-PerlScript ( Via Web)	</a:t>
            </a:r>
          </a:p>
        </p:txBody>
      </p:sp>
      <p:sp>
        <p:nvSpPr>
          <p:cNvPr id="477199" name="AutoShape 15" descr="Cork"/>
          <p:cNvSpPr>
            <a:spLocks noChangeArrowheads="1"/>
          </p:cNvSpPr>
          <p:nvPr/>
        </p:nvSpPr>
        <p:spPr bwMode="auto">
          <a:xfrm>
            <a:off x="914400" y="931863"/>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77201" name="Text Box 17"/>
          <p:cNvSpPr txBox="1">
            <a:spLocks noChangeArrowheads="1"/>
          </p:cNvSpPr>
          <p:nvPr/>
        </p:nvSpPr>
        <p:spPr bwMode="auto">
          <a:xfrm>
            <a:off x="1600200" y="4038600"/>
            <a:ext cx="7010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Exceutable mode is better for code security</a:t>
            </a:r>
          </a:p>
        </p:txBody>
      </p:sp>
      <p:sp>
        <p:nvSpPr>
          <p:cNvPr id="477202" name="AutoShape 18" descr="Cork"/>
          <p:cNvSpPr>
            <a:spLocks noChangeArrowheads="1"/>
          </p:cNvSpPr>
          <p:nvPr/>
        </p:nvSpPr>
        <p:spPr bwMode="auto">
          <a:xfrm>
            <a:off x="914400" y="4114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77203" name="Text Box 19"/>
          <p:cNvSpPr txBox="1">
            <a:spLocks noChangeArrowheads="1"/>
          </p:cNvSpPr>
          <p:nvPr/>
        </p:nvSpPr>
        <p:spPr bwMode="auto">
          <a:xfrm>
            <a:off x="1524000" y="4800600"/>
            <a:ext cx="7086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ASP-PerlScript is good for web applications </a:t>
            </a:r>
          </a:p>
        </p:txBody>
      </p:sp>
      <p:sp>
        <p:nvSpPr>
          <p:cNvPr id="477204" name="AutoShape 20" descr="Cork"/>
          <p:cNvSpPr>
            <a:spLocks noChangeArrowheads="1"/>
          </p:cNvSpPr>
          <p:nvPr/>
        </p:nvSpPr>
        <p:spPr bwMode="auto">
          <a:xfrm>
            <a:off x="914400" y="487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477205" name="Picture 21" descr="E:\ghaznavi\web-images\misc\perl-pics\pperl2_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838200"/>
            <a:ext cx="1628775"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7197"/>
                                        </p:tgtEl>
                                        <p:attrNameLst>
                                          <p:attrName>style.visibility</p:attrName>
                                        </p:attrNameLst>
                                      </p:cBhvr>
                                      <p:to>
                                        <p:strVal val="visible"/>
                                      </p:to>
                                    </p:set>
                                    <p:animEffect transition="in" filter="dissolve">
                                      <p:cBhvr>
                                        <p:cTn id="7" dur="500"/>
                                        <p:tgtEl>
                                          <p:spTgt spid="47719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77196"/>
                                        </p:tgtEl>
                                        <p:attrNameLst>
                                          <p:attrName>style.visibility</p:attrName>
                                        </p:attrNameLst>
                                      </p:cBhvr>
                                      <p:to>
                                        <p:strVal val="visible"/>
                                      </p:to>
                                    </p:set>
                                    <p:animEffect transition="in" filter="dissolve">
                                      <p:cBhvr>
                                        <p:cTn id="11" dur="500"/>
                                        <p:tgtEl>
                                          <p:spTgt spid="47719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77199"/>
                                        </p:tgtEl>
                                        <p:attrNameLst>
                                          <p:attrName>style.visibility</p:attrName>
                                        </p:attrNameLst>
                                      </p:cBhvr>
                                      <p:to>
                                        <p:strVal val="visible"/>
                                      </p:to>
                                    </p:set>
                                    <p:animEffect transition="in" filter="dissolve">
                                      <p:cBhvr>
                                        <p:cTn id="15" dur="500"/>
                                        <p:tgtEl>
                                          <p:spTgt spid="477199"/>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77202"/>
                                        </p:tgtEl>
                                        <p:attrNameLst>
                                          <p:attrName>style.visibility</p:attrName>
                                        </p:attrNameLst>
                                      </p:cBhvr>
                                      <p:to>
                                        <p:strVal val="visible"/>
                                      </p:to>
                                    </p:set>
                                    <p:animEffect transition="in" filter="dissolve">
                                      <p:cBhvr>
                                        <p:cTn id="19" dur="500"/>
                                        <p:tgtEl>
                                          <p:spTgt spid="477202"/>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77204"/>
                                        </p:tgtEl>
                                        <p:attrNameLst>
                                          <p:attrName>style.visibility</p:attrName>
                                        </p:attrNameLst>
                                      </p:cBhvr>
                                      <p:to>
                                        <p:strVal val="visible"/>
                                      </p:to>
                                    </p:set>
                                    <p:animEffect transition="in" filter="dissolve">
                                      <p:cBhvr>
                                        <p:cTn id="23" dur="500"/>
                                        <p:tgtEl>
                                          <p:spTgt spid="47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6" grpId="0" animBg="1" autoUpdateAnimBg="0"/>
      <p:bldP spid="477197" grpId="0" animBg="1" autoUpdateAnimBg="0"/>
      <p:bldP spid="477199" grpId="0" animBg="1" autoUpdateAnimBg="0"/>
      <p:bldP spid="477202" grpId="0" animBg="1" autoUpdateAnimBg="0"/>
      <p:bldP spid="477204"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A1F1C5D3-60DC-4CC7-B86A-C2867D26AB2A}" type="slidenum">
              <a:rPr lang="en-US" altLang="en-US"/>
              <a:pPr/>
              <a:t>148</a:t>
            </a:fld>
            <a:endParaRPr lang="en-US" altLang="en-US"/>
          </a:p>
        </p:txBody>
      </p:sp>
      <p:sp>
        <p:nvSpPr>
          <p:cNvPr id="455682" name="Rectangle 2"/>
          <p:cNvSpPr>
            <a:spLocks noGrp="1" noChangeArrowheads="1"/>
          </p:cNvSpPr>
          <p:nvPr>
            <p:ph type="title"/>
          </p:nvPr>
        </p:nvSpPr>
        <p:spPr>
          <a:xfrm>
            <a:off x="228600" y="1066800"/>
            <a:ext cx="7772400" cy="1143000"/>
          </a:xfrm>
        </p:spPr>
        <p:txBody>
          <a:bodyPr/>
          <a:lstStyle/>
          <a:p>
            <a:pPr algn="l"/>
            <a:r>
              <a:rPr lang="en-US" altLang="en-US" sz="3200">
                <a:solidFill>
                  <a:schemeClr val="bg1"/>
                </a:solidFill>
              </a:rPr>
              <a:t>Perl</a:t>
            </a:r>
            <a:br>
              <a:rPr lang="en-US" altLang="en-US" sz="3200">
                <a:solidFill>
                  <a:schemeClr val="bg1"/>
                </a:solidFill>
              </a:rPr>
            </a:br>
            <a:r>
              <a:rPr lang="en-US" altLang="en-US" sz="3200">
                <a:solidFill>
                  <a:schemeClr val="bg1"/>
                </a:solidFill>
              </a:rPr>
              <a:t>Practical Extraction Reporting Language</a:t>
            </a:r>
            <a:endParaRPr lang="en-US" altLang="en-US"/>
          </a:p>
        </p:txBody>
      </p:sp>
      <p:pic>
        <p:nvPicPr>
          <p:cNvPr id="455685" name="Picture 5" descr="E:\ghaznavi\web-images\misc\perl-pics\still-lw-1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2819400" cy="2114550"/>
          </a:xfrm>
          <a:prstGeom prst="rect">
            <a:avLst/>
          </a:prstGeom>
          <a:noFill/>
          <a:extLst>
            <a:ext uri="{909E8E84-426E-40DD-AFC4-6F175D3DCCD1}">
              <a14:hiddenFill xmlns:a14="http://schemas.microsoft.com/office/drawing/2010/main">
                <a:solidFill>
                  <a:srgbClr val="FFFFFF"/>
                </a:solidFill>
              </a14:hiddenFill>
            </a:ext>
          </a:extLst>
        </p:spPr>
      </p:pic>
      <p:sp>
        <p:nvSpPr>
          <p:cNvPr id="455686" name="Text Box 6"/>
          <p:cNvSpPr txBox="1">
            <a:spLocks noChangeArrowheads="1"/>
          </p:cNvSpPr>
          <p:nvPr/>
        </p:nvSpPr>
        <p:spPr bwMode="auto">
          <a:xfrm>
            <a:off x="609600" y="35814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b="1" i="1">
                <a:solidFill>
                  <a:schemeClr val="bg1"/>
                </a:solidFill>
              </a:rPr>
              <a:t>Larry Wall Creator of Perl</a:t>
            </a:r>
            <a:endParaRPr lang="en-US" altLang="en-US">
              <a:solidFill>
                <a:schemeClr val="bg1"/>
              </a:solidFill>
            </a:endParaRPr>
          </a:p>
        </p:txBody>
      </p:sp>
      <p:sp>
        <p:nvSpPr>
          <p:cNvPr id="455688" name="Text Box 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5689" name="Rectangle 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690" name="AutoShape 1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455691" name="Picture 11" descr="E:\ghaznavi\web-images\misc\perl-pics\pperl2_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838200"/>
            <a:ext cx="1628775"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5690"/>
                                        </p:tgtEl>
                                        <p:attrNameLst>
                                          <p:attrName>style.visibility</p:attrName>
                                        </p:attrNameLst>
                                      </p:cBhvr>
                                      <p:to>
                                        <p:strVal val="visible"/>
                                      </p:to>
                                    </p:set>
                                    <p:animEffect transition="in" filter="dissolve">
                                      <p:cBhvr>
                                        <p:cTn id="7" dur="500"/>
                                        <p:tgtEl>
                                          <p:spTgt spid="455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0"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071C7403-13A4-43A6-9A7B-3702AC1369C3}" type="slidenum">
              <a:rPr lang="en-US" altLang="en-US"/>
              <a:pPr/>
              <a:t>149</a:t>
            </a:fld>
            <a:endParaRPr lang="en-US" altLang="en-US"/>
          </a:p>
        </p:txBody>
      </p:sp>
      <p:sp>
        <p:nvSpPr>
          <p:cNvPr id="456706" name="Text Box 2"/>
          <p:cNvSpPr txBox="1">
            <a:spLocks noChangeArrowheads="1"/>
          </p:cNvSpPr>
          <p:nvPr/>
        </p:nvSpPr>
        <p:spPr bwMode="auto">
          <a:xfrm>
            <a:off x="228600" y="914400"/>
            <a:ext cx="7848600"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chemeClr val="bg1"/>
                </a:solidFill>
              </a:rPr>
              <a:t>P</a:t>
            </a:r>
            <a:r>
              <a:rPr lang="en-US" altLang="en-US" sz="2000">
                <a:solidFill>
                  <a:schemeClr val="bg1"/>
                </a:solidFill>
              </a:rPr>
              <a:t>erl is a script programming language that is similar in syntax to the C language and that includes a number of popular UNIX facilities such as sed, awk, and tr. Perl is an interpreted language that can be compiled just before execution into either C code or cross-platform byte-code.</a:t>
            </a:r>
            <a:br>
              <a:rPr lang="en-US" altLang="en-US" sz="2000">
                <a:solidFill>
                  <a:schemeClr val="bg1"/>
                </a:solidFill>
              </a:rPr>
            </a:br>
            <a:r>
              <a:rPr lang="en-US" altLang="en-US" sz="2000">
                <a:solidFill>
                  <a:schemeClr val="bg1"/>
                </a:solidFill>
              </a:rPr>
              <a:t/>
            </a:r>
            <a:br>
              <a:rPr lang="en-US" altLang="en-US" sz="2000">
                <a:solidFill>
                  <a:schemeClr val="bg1"/>
                </a:solidFill>
              </a:rPr>
            </a:br>
            <a:r>
              <a:rPr lang="en-US" altLang="en-US" sz="2000">
                <a:solidFill>
                  <a:schemeClr val="bg1"/>
                </a:solidFill>
              </a:rPr>
              <a:t>When compiled, a Perl program is almost (but not quite) as fast as a fully precompiled C language program. </a:t>
            </a:r>
            <a:r>
              <a:rPr lang="en-US" altLang="en-US" sz="2000">
                <a:solidFill>
                  <a:srgbClr val="FF6600"/>
                </a:solidFill>
              </a:rPr>
              <a:t>Perl is regarded as a good choice for developing Common Gateway Interface (CGI) programs</a:t>
            </a:r>
            <a:r>
              <a:rPr lang="en-US" altLang="en-US" sz="2000">
                <a:solidFill>
                  <a:schemeClr val="bg1"/>
                </a:solidFill>
              </a:rPr>
              <a:t> because it has good text manipulation facilities (although it also handles binary files). </a:t>
            </a:r>
            <a:br>
              <a:rPr lang="en-US" altLang="en-US" sz="2000">
                <a:solidFill>
                  <a:schemeClr val="bg1"/>
                </a:solidFill>
              </a:rPr>
            </a:br>
            <a:r>
              <a:rPr lang="en-US" altLang="en-US" sz="2000">
                <a:solidFill>
                  <a:schemeClr val="bg1"/>
                </a:solidFill>
              </a:rPr>
              <a:t>It was invented by Larry Wall. </a:t>
            </a:r>
          </a:p>
          <a:p>
            <a:pPr algn="l"/>
            <a:endParaRPr lang="en-US" altLang="en-US" sz="2000">
              <a:solidFill>
                <a:schemeClr val="bg1"/>
              </a:solidFill>
            </a:endParaRPr>
          </a:p>
          <a:p>
            <a:pPr algn="l"/>
            <a:r>
              <a:rPr lang="en-US" altLang="en-US" sz="2000">
                <a:solidFill>
                  <a:schemeClr val="bg1"/>
                </a:solidFill>
              </a:rPr>
              <a:t>In general, Perl is easier to learn and faster to code in than the more structured C and C++ languages.</a:t>
            </a:r>
          </a:p>
          <a:p>
            <a:pPr algn="l"/>
            <a:r>
              <a:rPr lang="en-US" altLang="en-US" sz="2000">
                <a:solidFill>
                  <a:schemeClr val="bg1"/>
                </a:solidFill>
              </a:rPr>
              <a:t>Perl programs can, however, be quite sophisticated. Perl tends to have devoted adherents. </a:t>
            </a:r>
          </a:p>
          <a:p>
            <a:pPr algn="l"/>
            <a:endParaRPr lang="en-US" altLang="en-US" sz="2000">
              <a:solidFill>
                <a:schemeClr val="bg1"/>
              </a:solidFill>
            </a:endParaRPr>
          </a:p>
        </p:txBody>
      </p:sp>
      <p:sp>
        <p:nvSpPr>
          <p:cNvPr id="45670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670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70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6709"/>
                                        </p:tgtEl>
                                        <p:attrNameLst>
                                          <p:attrName>style.visibility</p:attrName>
                                        </p:attrNameLst>
                                      </p:cBhvr>
                                      <p:to>
                                        <p:strVal val="visible"/>
                                      </p:to>
                                    </p:set>
                                    <p:animEffect transition="in" filter="dissolve">
                                      <p:cBhvr>
                                        <p:cTn id="7" dur="500"/>
                                        <p:tgtEl>
                                          <p:spTgt spid="456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9"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5F79C7F1-2E6F-4783-B9E6-F04502D2A08C}" type="slidenum">
              <a:rPr lang="en-US" altLang="en-US"/>
              <a:pPr/>
              <a:t>15</a:t>
            </a:fld>
            <a:endParaRPr lang="en-US" altLang="en-US"/>
          </a:p>
        </p:txBody>
      </p:sp>
      <p:sp>
        <p:nvSpPr>
          <p:cNvPr id="297986" name="Text Box 102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297987"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988" name="Text Box 1028"/>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OS Versus OS</a:t>
            </a:r>
          </a:p>
          <a:p>
            <a:pPr algn="l" rtl="0">
              <a:spcBef>
                <a:spcPct val="50000"/>
              </a:spcBef>
            </a:pPr>
            <a:r>
              <a:rPr lang="en-US" altLang="en-US" sz="2800" b="1">
                <a:solidFill>
                  <a:schemeClr val="bg1"/>
                </a:solidFill>
                <a:latin typeface="Garamond" panose="02020404030301010803" pitchFamily="18" charset="0"/>
              </a:rPr>
              <a:t>*. *NIX ( UNIX Clone)</a:t>
            </a:r>
          </a:p>
          <a:p>
            <a:pPr algn="l" rtl="0">
              <a:spcBef>
                <a:spcPct val="50000"/>
              </a:spcBef>
            </a:pPr>
            <a:r>
              <a:rPr lang="en-US" altLang="en-US" sz="2800" b="1">
                <a:solidFill>
                  <a:schemeClr val="bg1"/>
                </a:solidFill>
                <a:latin typeface="Garamond" panose="02020404030301010803" pitchFamily="18" charset="0"/>
              </a:rPr>
              <a:t>*. Main Frame Clone</a:t>
            </a:r>
          </a:p>
          <a:p>
            <a:pPr algn="l" rtl="0">
              <a:spcBef>
                <a:spcPct val="50000"/>
              </a:spcBef>
            </a:pPr>
            <a:r>
              <a:rPr lang="en-US" altLang="en-US" sz="2800" b="1">
                <a:solidFill>
                  <a:schemeClr val="bg1"/>
                </a:solidFill>
                <a:latin typeface="Garamond" panose="02020404030301010803" pitchFamily="18" charset="0"/>
              </a:rPr>
              <a:t>*. Mac-OS</a:t>
            </a:r>
          </a:p>
          <a:p>
            <a:pPr algn="l" rtl="0">
              <a:spcBef>
                <a:spcPct val="50000"/>
              </a:spcBef>
            </a:pPr>
            <a:r>
              <a:rPr lang="en-US" altLang="en-US" sz="2800" b="1">
                <a:solidFill>
                  <a:schemeClr val="bg1"/>
                </a:solidFill>
                <a:latin typeface="Garamond" panose="02020404030301010803" pitchFamily="18" charset="0"/>
              </a:rPr>
              <a:t>*. Windows Family</a:t>
            </a:r>
          </a:p>
          <a:p>
            <a:pPr algn="l" rtl="0">
              <a:spcBef>
                <a:spcPct val="50000"/>
              </a:spcBef>
            </a:pPr>
            <a:r>
              <a:rPr lang="en-US" altLang="en-US" sz="2800" b="1">
                <a:solidFill>
                  <a:schemeClr val="bg1"/>
                </a:solidFill>
                <a:latin typeface="Garamond" panose="02020404030301010803" pitchFamily="18" charset="0"/>
              </a:rPr>
              <a:t>*. Linux Clone</a:t>
            </a:r>
          </a:p>
          <a:p>
            <a:pPr algn="l" rtl="0">
              <a:spcBef>
                <a:spcPct val="50000"/>
              </a:spcBef>
            </a:pPr>
            <a:r>
              <a:rPr lang="en-US" altLang="en-US" sz="2800" b="1">
                <a:solidFill>
                  <a:schemeClr val="bg1"/>
                </a:solidFill>
                <a:latin typeface="Garamond" panose="02020404030301010803" pitchFamily="18" charset="0"/>
              </a:rPr>
              <a:t>*. Digital DEC</a:t>
            </a:r>
          </a:p>
          <a:p>
            <a:pPr algn="l" rtl="0">
              <a:spcBef>
                <a:spcPct val="50000"/>
              </a:spcBef>
            </a:pPr>
            <a:endParaRPr lang="en-US" altLang="en-US" sz="2800" b="1">
              <a:solidFill>
                <a:schemeClr val="bg1"/>
              </a:solidFill>
              <a:latin typeface="Garamond" panose="02020404030301010803" pitchFamily="18" charset="0"/>
            </a:endParaRPr>
          </a:p>
        </p:txBody>
      </p:sp>
      <p:sp>
        <p:nvSpPr>
          <p:cNvPr id="297989" name="AutoShape 1029"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97990"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97992" name="Picture 1032" descr="C:\Program Files\Microsoft Office\Clipart\Popular\RABBIT.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762000"/>
            <a:ext cx="15478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993" name="Picture 1033" descr="C:\Program Files\Microsoft Office\Clipart\Popular\TURTLE.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5029200"/>
            <a:ext cx="1712913"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90"/>
                                        </p:tgtEl>
                                        <p:attrNameLst>
                                          <p:attrName>style.visibility</p:attrName>
                                        </p:attrNameLst>
                                      </p:cBhvr>
                                      <p:to>
                                        <p:strVal val="visible"/>
                                      </p:to>
                                    </p:set>
                                    <p:animEffect transition="in" filter="dissolve">
                                      <p:cBhvr>
                                        <p:cTn id="7" dur="500"/>
                                        <p:tgtEl>
                                          <p:spTgt spid="29799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7989"/>
                                        </p:tgtEl>
                                        <p:attrNameLst>
                                          <p:attrName>style.visibility</p:attrName>
                                        </p:attrNameLst>
                                      </p:cBhvr>
                                      <p:to>
                                        <p:strVal val="visible"/>
                                      </p:to>
                                    </p:set>
                                    <p:animEffect transition="in" filter="dissolve">
                                      <p:cBhvr>
                                        <p:cTn id="11" dur="500"/>
                                        <p:tgtEl>
                                          <p:spTgt spid="297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9" grpId="0" animBg="1" autoUpdateAnimBg="0"/>
      <p:bldP spid="297990"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E9A94A9-54EB-4EAE-9202-A2E2B1D7EE52}" type="slidenum">
              <a:rPr lang="en-US" altLang="en-US"/>
              <a:pPr/>
              <a:t>150</a:t>
            </a:fld>
            <a:endParaRPr lang="en-US" altLang="en-US"/>
          </a:p>
        </p:txBody>
      </p:sp>
      <p:pic>
        <p:nvPicPr>
          <p:cNvPr id="457730" name="Picture 1026" descr="E:\ghaznavi\web-images\misc\perl-pics\pperl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4324350" cy="5678488"/>
          </a:xfrm>
          <a:prstGeom prst="rect">
            <a:avLst/>
          </a:prstGeom>
          <a:noFill/>
          <a:extLst>
            <a:ext uri="{909E8E84-426E-40DD-AFC4-6F175D3DCCD1}">
              <a14:hiddenFill xmlns:a14="http://schemas.microsoft.com/office/drawing/2010/main">
                <a:solidFill>
                  <a:srgbClr val="FFFFFF"/>
                </a:solidFill>
              </a14:hiddenFill>
            </a:ext>
          </a:extLst>
        </p:spPr>
      </p:pic>
      <p:sp>
        <p:nvSpPr>
          <p:cNvPr id="457731"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7732"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7733"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7733"/>
                                        </p:tgtEl>
                                        <p:attrNameLst>
                                          <p:attrName>style.visibility</p:attrName>
                                        </p:attrNameLst>
                                      </p:cBhvr>
                                      <p:to>
                                        <p:strVal val="visible"/>
                                      </p:to>
                                    </p:set>
                                    <p:animEffect transition="in" filter="dissolve">
                                      <p:cBhvr>
                                        <p:cTn id="7" dur="500"/>
                                        <p:tgtEl>
                                          <p:spTgt spid="457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animBg="1"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2"/>
          </p:nvPr>
        </p:nvSpPr>
        <p:spPr/>
        <p:txBody>
          <a:bodyPr/>
          <a:lstStyle/>
          <a:p>
            <a:fld id="{45F8BBB7-B215-4B92-9A78-C8A56EC19C40}" type="slidenum">
              <a:rPr lang="en-US" altLang="en-US"/>
              <a:pPr/>
              <a:t>151</a:t>
            </a:fld>
            <a:endParaRPr lang="en-US" altLang="en-US"/>
          </a:p>
        </p:txBody>
      </p:sp>
      <p:sp>
        <p:nvSpPr>
          <p:cNvPr id="458754" name="Rectangle 2"/>
          <p:cNvSpPr>
            <a:spLocks noGrp="1" noChangeArrowheads="1"/>
          </p:cNvSpPr>
          <p:nvPr>
            <p:ph type="title"/>
          </p:nvPr>
        </p:nvSpPr>
        <p:spPr>
          <a:xfrm>
            <a:off x="685800" y="381000"/>
            <a:ext cx="2971800" cy="1371600"/>
          </a:xfrm>
        </p:spPr>
        <p:txBody>
          <a:bodyPr/>
          <a:lstStyle/>
          <a:p>
            <a:r>
              <a:rPr lang="en-US" altLang="en-US"/>
              <a:t>Perl Books</a:t>
            </a:r>
          </a:p>
        </p:txBody>
      </p:sp>
      <p:pic>
        <p:nvPicPr>
          <p:cNvPr id="458755" name="Picture 3" descr="E:\ghaznavi\web-images\misc\perl-pics\cookbook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56" name="Picture 4" descr="E:\ghaznavi\web-images\misc\perl-pics\advperl_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47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57" name="Picture 5" descr="E:\ghaznavi\web-images\misc\perl-pics\lperl2_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447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58" name="Picture 6" descr="E:\ghaznavi\web-images\misc\perl-pics\perlpr2_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447800"/>
            <a:ext cx="10953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59" name="Picture 7" descr="E:\ghaznavi\web-images\misc\perl-pics\lperlwin_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352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60" name="Picture 8" descr="E:\ghaznavi\web-images\misc\perl-pics\prkunix_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3962400"/>
            <a:ext cx="12477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458761" name="Picture 9" descr="E:\ghaznavi\web-images\misc\perl-pics\prkwin32_s.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3429000"/>
            <a:ext cx="13811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58762" name="Picture 10" descr="E:\ghaznavi\web-images\misc\perl-pics\perlnut_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4724400"/>
            <a:ext cx="12096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63" name="Picture 11" descr="E:\ghaznavi\web-images\misc\perl-pics\perltkpr_s.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3429000"/>
            <a:ext cx="10953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64" name="Picture 12" descr="E:\ghaznavi\web-images\misc\perl-pics\maperl_s.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1447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58765" name="Picture 13" descr="E:\ghaznavi\web-images\misc\perl-pics\perldbi_s.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3429000"/>
            <a:ext cx="1381125" cy="1809750"/>
          </a:xfrm>
          <a:prstGeom prst="rect">
            <a:avLst/>
          </a:prstGeom>
          <a:noFill/>
          <a:extLst>
            <a:ext uri="{909E8E84-426E-40DD-AFC4-6F175D3DCCD1}">
              <a14:hiddenFill xmlns:a14="http://schemas.microsoft.com/office/drawing/2010/main">
                <a:solidFill>
                  <a:srgbClr val="FFFFFF"/>
                </a:solidFill>
              </a14:hiddenFill>
            </a:ext>
          </a:extLst>
        </p:spPr>
      </p:pic>
      <p:sp>
        <p:nvSpPr>
          <p:cNvPr id="458766" name="Text Box 1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8767" name="Rectangle 1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768" name="AutoShape 1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8768"/>
                                        </p:tgtEl>
                                        <p:attrNameLst>
                                          <p:attrName>style.visibility</p:attrName>
                                        </p:attrNameLst>
                                      </p:cBhvr>
                                      <p:to>
                                        <p:strVal val="visible"/>
                                      </p:to>
                                    </p:set>
                                    <p:animEffect transition="in" filter="dissolve">
                                      <p:cBhvr>
                                        <p:cTn id="7" dur="500"/>
                                        <p:tgtEl>
                                          <p:spTgt spid="458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68" grpId="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8A38FBA7-6879-4009-BF1D-78E5F7CEF1DA}" type="slidenum">
              <a:rPr lang="en-US" altLang="en-US"/>
              <a:pPr/>
              <a:t>152</a:t>
            </a:fld>
            <a:endParaRPr lang="en-US" altLang="en-US"/>
          </a:p>
        </p:txBody>
      </p:sp>
      <p:pic>
        <p:nvPicPr>
          <p:cNvPr id="459778" name="Picture 2" descr="E:\mbgg\on-line-books\corvin-books\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5977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5978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78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9781"/>
                                        </p:tgtEl>
                                        <p:attrNameLst>
                                          <p:attrName>style.visibility</p:attrName>
                                        </p:attrNameLst>
                                      </p:cBhvr>
                                      <p:to>
                                        <p:strVal val="visible"/>
                                      </p:to>
                                    </p:set>
                                    <p:animEffect transition="in" filter="dissolve">
                                      <p:cBhvr>
                                        <p:cTn id="7" dur="500"/>
                                        <p:tgtEl>
                                          <p:spTgt spid="459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1"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015F39B6-7B67-4CA2-8BBD-14964D8B9109}" type="slidenum">
              <a:rPr lang="en-US" altLang="en-US"/>
              <a:pPr/>
              <a:t>153</a:t>
            </a:fld>
            <a:endParaRPr lang="en-US" altLang="en-US"/>
          </a:p>
        </p:txBody>
      </p:sp>
      <p:pic>
        <p:nvPicPr>
          <p:cNvPr id="460802" name="Picture 1026" descr="E:\mbgg\on-line-books\corvin-books\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60803"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0804"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05"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0805"/>
                                        </p:tgtEl>
                                        <p:attrNameLst>
                                          <p:attrName>style.visibility</p:attrName>
                                        </p:attrNameLst>
                                      </p:cBhvr>
                                      <p:to>
                                        <p:strVal val="visible"/>
                                      </p:to>
                                    </p:set>
                                    <p:animEffect transition="in" filter="dissolve">
                                      <p:cBhvr>
                                        <p:cTn id="7" dur="500"/>
                                        <p:tgtEl>
                                          <p:spTgt spid="460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5"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D399938C-4C17-4E2D-BACB-D85A26F7327D}" type="slidenum">
              <a:rPr lang="en-US" altLang="en-US"/>
              <a:pPr/>
              <a:t>154</a:t>
            </a:fld>
            <a:endParaRPr lang="en-US" altLang="en-US"/>
          </a:p>
        </p:txBody>
      </p:sp>
      <p:pic>
        <p:nvPicPr>
          <p:cNvPr id="461826" name="Picture 2" descr="E:\mbgg\on-line-books\corvin-books\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6182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182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82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1829"/>
                                        </p:tgtEl>
                                        <p:attrNameLst>
                                          <p:attrName>style.visibility</p:attrName>
                                        </p:attrNameLst>
                                      </p:cBhvr>
                                      <p:to>
                                        <p:strVal val="visible"/>
                                      </p:to>
                                    </p:set>
                                    <p:animEffect transition="in" filter="dissolve">
                                      <p:cBhvr>
                                        <p:cTn id="7" dur="500"/>
                                        <p:tgtEl>
                                          <p:spTgt spid="46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9" grpId="0"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5AE395A4-D96A-4F35-8792-00E9402C9196}" type="slidenum">
              <a:rPr lang="en-US" altLang="en-US"/>
              <a:pPr/>
              <a:t>155</a:t>
            </a:fld>
            <a:endParaRPr lang="en-US" altLang="en-US"/>
          </a:p>
        </p:txBody>
      </p:sp>
      <p:pic>
        <p:nvPicPr>
          <p:cNvPr id="462850" name="Picture 2" descr="E:\mbgg\on-line-books\corvin-books\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6285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285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85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2853"/>
                                        </p:tgtEl>
                                        <p:attrNameLst>
                                          <p:attrName>style.visibility</p:attrName>
                                        </p:attrNameLst>
                                      </p:cBhvr>
                                      <p:to>
                                        <p:strVal val="visible"/>
                                      </p:to>
                                    </p:set>
                                    <p:animEffect transition="in" filter="dissolve">
                                      <p:cBhvr>
                                        <p:cTn id="7" dur="500"/>
                                        <p:tgtEl>
                                          <p:spTgt spid="462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3"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6161680-E4D0-40FD-9EC1-A304A2FE0A4D}" type="slidenum">
              <a:rPr lang="en-US" altLang="en-US"/>
              <a:pPr/>
              <a:t>156</a:t>
            </a:fld>
            <a:endParaRPr lang="en-US" altLang="en-US"/>
          </a:p>
        </p:txBody>
      </p:sp>
      <p:pic>
        <p:nvPicPr>
          <p:cNvPr id="463874" name="Picture 2" descr="E:\mbgg\on-line-books\corvin-books\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000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46387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387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87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3877"/>
                                        </p:tgtEl>
                                        <p:attrNameLst>
                                          <p:attrName>style.visibility</p:attrName>
                                        </p:attrNameLst>
                                      </p:cBhvr>
                                      <p:to>
                                        <p:strVal val="visible"/>
                                      </p:to>
                                    </p:set>
                                    <p:animEffect transition="in" filter="dissolve">
                                      <p:cBhvr>
                                        <p:cTn id="7" dur="500"/>
                                        <p:tgtEl>
                                          <p:spTgt spid="463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7" grpId="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A6CDAB4F-DF7C-427A-A3F5-3B4A9889B0A2}" type="slidenum">
              <a:rPr lang="en-US" altLang="en-US"/>
              <a:pPr/>
              <a:t>157</a:t>
            </a:fld>
            <a:endParaRPr lang="en-US" altLang="en-US"/>
          </a:p>
        </p:txBody>
      </p:sp>
      <p:pic>
        <p:nvPicPr>
          <p:cNvPr id="464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608763" cy="492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489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490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90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4901"/>
                                        </p:tgtEl>
                                        <p:attrNameLst>
                                          <p:attrName>style.visibility</p:attrName>
                                        </p:attrNameLst>
                                      </p:cBhvr>
                                      <p:to>
                                        <p:strVal val="visible"/>
                                      </p:to>
                                    </p:set>
                                    <p:animEffect transition="in" filter="dissolve">
                                      <p:cBhvr>
                                        <p:cTn id="7" dur="500"/>
                                        <p:tgtEl>
                                          <p:spTgt spid="464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01"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51ECDBCA-F71E-4C08-A108-AEBEB122E620}" type="slidenum">
              <a:rPr lang="en-US" altLang="en-US"/>
              <a:pPr/>
              <a:t>158</a:t>
            </a:fld>
            <a:endParaRPr lang="en-US" altLang="en-US"/>
          </a:p>
        </p:txBody>
      </p:sp>
      <p:pic>
        <p:nvPicPr>
          <p:cNvPr id="465922"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4481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95600"/>
            <a:ext cx="3505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5924" name="Text Box 102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5925" name="Rectangle 102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926"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5926"/>
                                        </p:tgtEl>
                                        <p:attrNameLst>
                                          <p:attrName>style.visibility</p:attrName>
                                        </p:attrNameLst>
                                      </p:cBhvr>
                                      <p:to>
                                        <p:strVal val="visible"/>
                                      </p:to>
                                    </p:set>
                                    <p:animEffect transition="in" filter="dissolve">
                                      <p:cBhvr>
                                        <p:cTn id="7" dur="500"/>
                                        <p:tgtEl>
                                          <p:spTgt spid="465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6"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016BF22F-E618-4B9D-AA16-C7DFFBF7F10F}" type="slidenum">
              <a:rPr lang="en-US" altLang="en-US"/>
              <a:pPr/>
              <a:t>159</a:t>
            </a:fld>
            <a:endParaRPr lang="en-US" altLang="en-US"/>
          </a:p>
        </p:txBody>
      </p:sp>
      <p:pic>
        <p:nvPicPr>
          <p:cNvPr id="466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3505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6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90800"/>
            <a:ext cx="70389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694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694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95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6950"/>
                                        </p:tgtEl>
                                        <p:attrNameLst>
                                          <p:attrName>style.visibility</p:attrName>
                                        </p:attrNameLst>
                                      </p:cBhvr>
                                      <p:to>
                                        <p:strVal val="visible"/>
                                      </p:to>
                                    </p:set>
                                    <p:animEffect transition="in" filter="dissolve">
                                      <p:cBhvr>
                                        <p:cTn id="7" dur="500"/>
                                        <p:tgtEl>
                                          <p:spTgt spid="466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5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6110F536-2952-46A5-88D4-4DD86F21C3CE}" type="slidenum">
              <a:rPr lang="en-US" altLang="en-US"/>
              <a:pPr/>
              <a:t>16</a:t>
            </a:fld>
            <a:endParaRPr lang="en-US" altLang="en-US"/>
          </a:p>
        </p:txBody>
      </p:sp>
      <p:sp>
        <p:nvSpPr>
          <p:cNvPr id="304130"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0413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132" name="Text Box 4"/>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UNIX Clone</a:t>
            </a:r>
          </a:p>
          <a:p>
            <a:pPr algn="l" rtl="0">
              <a:spcBef>
                <a:spcPct val="50000"/>
              </a:spcBef>
            </a:pPr>
            <a:r>
              <a:rPr lang="en-US" altLang="en-US" sz="2800" b="1">
                <a:solidFill>
                  <a:schemeClr val="bg1"/>
                </a:solidFill>
                <a:latin typeface="Garamond" panose="02020404030301010803" pitchFamily="18" charset="0"/>
              </a:rPr>
              <a:t>*. UNIX  AT&amp;T SYS V</a:t>
            </a:r>
          </a:p>
          <a:p>
            <a:pPr algn="l" rtl="0">
              <a:spcBef>
                <a:spcPct val="50000"/>
              </a:spcBef>
            </a:pPr>
            <a:r>
              <a:rPr lang="en-US" altLang="en-US" sz="2800" b="1">
                <a:solidFill>
                  <a:schemeClr val="bg1"/>
                </a:solidFill>
                <a:latin typeface="Garamond" panose="02020404030301010803" pitchFamily="18" charset="0"/>
              </a:rPr>
              <a:t>*. BSD Clone, NetBSD, FreeBSD</a:t>
            </a:r>
          </a:p>
          <a:p>
            <a:pPr algn="l" rtl="0">
              <a:spcBef>
                <a:spcPct val="50000"/>
              </a:spcBef>
            </a:pPr>
            <a:r>
              <a:rPr lang="en-US" altLang="en-US" sz="2800" b="1">
                <a:solidFill>
                  <a:schemeClr val="bg1"/>
                </a:solidFill>
                <a:latin typeface="Garamond" panose="02020404030301010803" pitchFamily="18" charset="0"/>
              </a:rPr>
              <a:t>*. SunOS, Solaris</a:t>
            </a:r>
          </a:p>
          <a:p>
            <a:pPr algn="l" rtl="0">
              <a:spcBef>
                <a:spcPct val="50000"/>
              </a:spcBef>
            </a:pPr>
            <a:r>
              <a:rPr lang="en-US" altLang="en-US" sz="2800" b="1">
                <a:solidFill>
                  <a:schemeClr val="bg1"/>
                </a:solidFill>
                <a:latin typeface="Garamond" panose="02020404030301010803" pitchFamily="18" charset="0"/>
              </a:rPr>
              <a:t>*. HP-UX</a:t>
            </a:r>
          </a:p>
          <a:p>
            <a:pPr algn="l" rtl="0">
              <a:spcBef>
                <a:spcPct val="50000"/>
              </a:spcBef>
            </a:pPr>
            <a:r>
              <a:rPr lang="en-US" altLang="en-US" sz="2800" b="1">
                <a:solidFill>
                  <a:schemeClr val="bg1"/>
                </a:solidFill>
                <a:latin typeface="Garamond" panose="02020404030301010803" pitchFamily="18" charset="0"/>
              </a:rPr>
              <a:t>*. IBM-AIX</a:t>
            </a:r>
          </a:p>
          <a:p>
            <a:pPr algn="l" rtl="0">
              <a:spcBef>
                <a:spcPct val="50000"/>
              </a:spcBef>
            </a:pPr>
            <a:r>
              <a:rPr lang="en-US" altLang="en-US" sz="2800" b="1">
                <a:solidFill>
                  <a:schemeClr val="bg1"/>
                </a:solidFill>
                <a:latin typeface="Garamond" panose="02020404030301010803" pitchFamily="18" charset="0"/>
              </a:rPr>
              <a:t>*. SCO, ScoWare, Xenix</a:t>
            </a:r>
          </a:p>
          <a:p>
            <a:pPr algn="l" rtl="0">
              <a:spcBef>
                <a:spcPct val="50000"/>
              </a:spcBef>
            </a:pPr>
            <a:endParaRPr lang="en-US" altLang="en-US" sz="2800" b="1">
              <a:solidFill>
                <a:schemeClr val="bg1"/>
              </a:solidFill>
              <a:latin typeface="Garamond" panose="02020404030301010803" pitchFamily="18" charset="0"/>
            </a:endParaRPr>
          </a:p>
        </p:txBody>
      </p:sp>
      <p:sp>
        <p:nvSpPr>
          <p:cNvPr id="304133"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0413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4134"/>
                                        </p:tgtEl>
                                        <p:attrNameLst>
                                          <p:attrName>style.visibility</p:attrName>
                                        </p:attrNameLst>
                                      </p:cBhvr>
                                      <p:to>
                                        <p:strVal val="visible"/>
                                      </p:to>
                                    </p:set>
                                    <p:animEffect transition="in" filter="dissolve">
                                      <p:cBhvr>
                                        <p:cTn id="7" dur="500"/>
                                        <p:tgtEl>
                                          <p:spTgt spid="30413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4133"/>
                                        </p:tgtEl>
                                        <p:attrNameLst>
                                          <p:attrName>style.visibility</p:attrName>
                                        </p:attrNameLst>
                                      </p:cBhvr>
                                      <p:to>
                                        <p:strVal val="visible"/>
                                      </p:to>
                                    </p:set>
                                    <p:animEffect transition="in" filter="dissolve">
                                      <p:cBhvr>
                                        <p:cTn id="11" dur="500"/>
                                        <p:tgtEl>
                                          <p:spTgt spid="304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3" grpId="0" animBg="1" autoUpdateAnimBg="0"/>
      <p:bldP spid="304134"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74E38B2F-3AD5-4BEA-8C2E-5A7D4ABA9BBE}" type="slidenum">
              <a:rPr lang="en-US" altLang="en-US"/>
              <a:pPr/>
              <a:t>160</a:t>
            </a:fld>
            <a:endParaRPr lang="en-US" altLang="en-US"/>
          </a:p>
        </p:txBody>
      </p:sp>
      <p:pic>
        <p:nvPicPr>
          <p:cNvPr id="467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797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797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7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7973"/>
                                        </p:tgtEl>
                                        <p:attrNameLst>
                                          <p:attrName>style.visibility</p:attrName>
                                        </p:attrNameLst>
                                      </p:cBhvr>
                                      <p:to>
                                        <p:strVal val="visible"/>
                                      </p:to>
                                    </p:set>
                                    <p:animEffect transition="in" filter="dissolve">
                                      <p:cBhvr>
                                        <p:cTn id="7" dur="500"/>
                                        <p:tgtEl>
                                          <p:spTgt spid="467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3"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01BB161-7E56-4F03-A26E-DBECA3E79B5B}" type="slidenum">
              <a:rPr lang="en-US" altLang="en-US"/>
              <a:pPr/>
              <a:t>161</a:t>
            </a:fld>
            <a:endParaRPr lang="en-US" altLang="en-US"/>
          </a:p>
        </p:txBody>
      </p:sp>
      <p:pic>
        <p:nvPicPr>
          <p:cNvPr id="468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899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6899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99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8997"/>
                                        </p:tgtEl>
                                        <p:attrNameLst>
                                          <p:attrName>style.visibility</p:attrName>
                                        </p:attrNameLst>
                                      </p:cBhvr>
                                      <p:to>
                                        <p:strVal val="visible"/>
                                      </p:to>
                                    </p:set>
                                    <p:animEffect transition="in" filter="dissolve">
                                      <p:cBhvr>
                                        <p:cTn id="7" dur="500"/>
                                        <p:tgtEl>
                                          <p:spTgt spid="468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animBg="1"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53E0F5B4-516F-4677-8EFA-D9552BB255BA}" type="slidenum">
              <a:rPr lang="en-US" altLang="en-US"/>
              <a:pPr/>
              <a:t>162</a:t>
            </a:fld>
            <a:endParaRPr lang="en-US" altLang="en-US"/>
          </a:p>
        </p:txBody>
      </p:sp>
      <p:pic>
        <p:nvPicPr>
          <p:cNvPr id="470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001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002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02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0021"/>
                                        </p:tgtEl>
                                        <p:attrNameLst>
                                          <p:attrName>style.visibility</p:attrName>
                                        </p:attrNameLst>
                                      </p:cBhvr>
                                      <p:to>
                                        <p:strVal val="visible"/>
                                      </p:to>
                                    </p:set>
                                    <p:animEffect transition="in" filter="dissolve">
                                      <p:cBhvr>
                                        <p:cTn id="7" dur="500"/>
                                        <p:tgtEl>
                                          <p:spTgt spid="470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1" grpId="0" animBg="1"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0E2112C-884F-44C8-B582-26CAD6A0BB87}" type="slidenum">
              <a:rPr lang="en-US" altLang="en-US"/>
              <a:pPr/>
              <a:t>163</a:t>
            </a:fld>
            <a:endParaRPr lang="en-US" altLang="en-US"/>
          </a:p>
        </p:txBody>
      </p:sp>
      <p:pic>
        <p:nvPicPr>
          <p:cNvPr id="471042"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4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191000"/>
            <a:ext cx="50577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44" name="Text Box 102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1045" name="Rectangle 102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046"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1046"/>
                                        </p:tgtEl>
                                        <p:attrNameLst>
                                          <p:attrName>style.visibility</p:attrName>
                                        </p:attrNameLst>
                                      </p:cBhvr>
                                      <p:to>
                                        <p:strVal val="visible"/>
                                      </p:to>
                                    </p:set>
                                    <p:animEffect transition="in" filter="dissolve">
                                      <p:cBhvr>
                                        <p:cTn id="7" dur="500"/>
                                        <p:tgtEl>
                                          <p:spTgt spid="47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6" grpId="0" animBg="1"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67895F5-946B-484E-A5CA-47E355EBD4A7}" type="slidenum">
              <a:rPr lang="en-US" altLang="en-US"/>
              <a:pPr/>
              <a:t>164</a:t>
            </a:fld>
            <a:endParaRPr lang="en-US" altLang="en-US"/>
          </a:p>
        </p:txBody>
      </p:sp>
      <p:pic>
        <p:nvPicPr>
          <p:cNvPr id="472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206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206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06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2069"/>
                                        </p:tgtEl>
                                        <p:attrNameLst>
                                          <p:attrName>style.visibility</p:attrName>
                                        </p:attrNameLst>
                                      </p:cBhvr>
                                      <p:to>
                                        <p:strVal val="visible"/>
                                      </p:to>
                                    </p:set>
                                    <p:animEffect transition="in" filter="dissolve">
                                      <p:cBhvr>
                                        <p:cTn id="7" dur="500"/>
                                        <p:tgtEl>
                                          <p:spTgt spid="47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9"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8BF5FED4-A34C-463B-8121-FA047D586B39}" type="slidenum">
              <a:rPr lang="en-US" altLang="en-US"/>
              <a:pPr/>
              <a:t>165</a:t>
            </a:fld>
            <a:endParaRPr lang="en-US" altLang="en-US"/>
          </a:p>
        </p:txBody>
      </p:sp>
      <p:pic>
        <p:nvPicPr>
          <p:cNvPr id="473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309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309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09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3093"/>
                                        </p:tgtEl>
                                        <p:attrNameLst>
                                          <p:attrName>style.visibility</p:attrName>
                                        </p:attrNameLst>
                                      </p:cBhvr>
                                      <p:to>
                                        <p:strVal val="visible"/>
                                      </p:to>
                                    </p:set>
                                    <p:animEffect transition="in" filter="dissolve">
                                      <p:cBhvr>
                                        <p:cTn id="7" dur="500"/>
                                        <p:tgtEl>
                                          <p:spTgt spid="47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animBg="1"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A208208-F464-406C-BE47-ACC423954500}" type="slidenum">
              <a:rPr lang="en-US" altLang="en-US"/>
              <a:pPr/>
              <a:t>166</a:t>
            </a:fld>
            <a:endParaRPr lang="en-US" altLang="en-US"/>
          </a:p>
        </p:txBody>
      </p:sp>
      <p:pic>
        <p:nvPicPr>
          <p:cNvPr id="474114"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4115"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4116"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117"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4117"/>
                                        </p:tgtEl>
                                        <p:attrNameLst>
                                          <p:attrName>style.visibility</p:attrName>
                                        </p:attrNameLst>
                                      </p:cBhvr>
                                      <p:to>
                                        <p:strVal val="visible"/>
                                      </p:to>
                                    </p:set>
                                    <p:animEffect transition="in" filter="dissolve">
                                      <p:cBhvr>
                                        <p:cTn id="7" dur="500"/>
                                        <p:tgtEl>
                                          <p:spTgt spid="474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7"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8F1F3A96-AC02-4EF7-B9E8-D2E456A46612}" type="slidenum">
              <a:rPr lang="en-US" altLang="en-US"/>
              <a:pPr/>
              <a:t>167</a:t>
            </a:fld>
            <a:endParaRPr lang="en-US" altLang="en-US"/>
          </a:p>
        </p:txBody>
      </p:sp>
      <p:sp>
        <p:nvSpPr>
          <p:cNvPr id="47513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514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14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75144" name="Text Box 8"/>
          <p:cNvSpPr txBox="1">
            <a:spLocks noChangeArrowheads="1"/>
          </p:cNvSpPr>
          <p:nvPr/>
        </p:nvSpPr>
        <p:spPr bwMode="auto">
          <a:xfrm>
            <a:off x="1828800" y="5697538"/>
            <a:ext cx="6096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Tcl/Tk is Tools Command Language</a:t>
            </a:r>
          </a:p>
        </p:txBody>
      </p:sp>
      <p:sp>
        <p:nvSpPr>
          <p:cNvPr id="475145" name="AutoShape 9" descr="Cork"/>
          <p:cNvSpPr>
            <a:spLocks noChangeArrowheads="1"/>
          </p:cNvSpPr>
          <p:nvPr/>
        </p:nvSpPr>
        <p:spPr bwMode="auto">
          <a:xfrm>
            <a:off x="1219200" y="57912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475147" name="Object 11"/>
          <p:cNvGraphicFramePr>
            <a:graphicFrameLocks noChangeAspect="1"/>
          </p:cNvGraphicFramePr>
          <p:nvPr/>
        </p:nvGraphicFramePr>
        <p:xfrm>
          <a:off x="1797050" y="750888"/>
          <a:ext cx="6440488" cy="4478337"/>
        </p:xfrm>
        <a:graphic>
          <a:graphicData uri="http://schemas.openxmlformats.org/presentationml/2006/ole">
            <mc:AlternateContent xmlns:mc="http://schemas.openxmlformats.org/markup-compatibility/2006">
              <mc:Choice xmlns:v="urn:schemas-microsoft-com:vml" Requires="v">
                <p:oleObj spid="_x0000_s526346" name="ISIS/Draw Sketch" r:id="rId4" imgW="5371920" imgH="3733560" progId="ISISServer">
                  <p:embed/>
                </p:oleObj>
              </mc:Choice>
              <mc:Fallback>
                <p:oleObj name="ISIS/Draw Sketch" r:id="rId4" imgW="5371920" imgH="3733560" progId="ISISServer">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050" y="750888"/>
                        <a:ext cx="6440488" cy="447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5141"/>
                                        </p:tgtEl>
                                        <p:attrNameLst>
                                          <p:attrName>style.visibility</p:attrName>
                                        </p:attrNameLst>
                                      </p:cBhvr>
                                      <p:to>
                                        <p:strVal val="visible"/>
                                      </p:to>
                                    </p:set>
                                    <p:animEffect transition="in" filter="dissolve">
                                      <p:cBhvr>
                                        <p:cTn id="7" dur="500"/>
                                        <p:tgtEl>
                                          <p:spTgt spid="47514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75145"/>
                                        </p:tgtEl>
                                        <p:attrNameLst>
                                          <p:attrName>style.visibility</p:attrName>
                                        </p:attrNameLst>
                                      </p:cBhvr>
                                      <p:to>
                                        <p:strVal val="visible"/>
                                      </p:to>
                                    </p:set>
                                    <p:animEffect transition="in" filter="dissolve">
                                      <p:cBhvr>
                                        <p:cTn id="11" dur="500"/>
                                        <p:tgtEl>
                                          <p:spTgt spid="47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1" grpId="0" animBg="1" autoUpdateAnimBg="0"/>
      <p:bldP spid="475145"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FFBADFFD-02F4-452F-B577-A89E2E21D7F3}" type="slidenum">
              <a:rPr lang="en-US" altLang="en-US"/>
              <a:pPr/>
              <a:t>168</a:t>
            </a:fld>
            <a:endParaRPr lang="en-US" altLang="en-US"/>
          </a:p>
        </p:txBody>
      </p:sp>
      <p:sp>
        <p:nvSpPr>
          <p:cNvPr id="512008" name="Text Box 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2009" name="Rectangle 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0" name="Text Box 10"/>
          <p:cNvSpPr txBox="1">
            <a:spLocks noChangeArrowheads="1"/>
          </p:cNvSpPr>
          <p:nvPr/>
        </p:nvSpPr>
        <p:spPr bwMode="auto">
          <a:xfrm>
            <a:off x="1600200" y="3352800"/>
            <a:ext cx="6705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Tcl/Tk in normal mode is a text script file</a:t>
            </a:r>
          </a:p>
        </p:txBody>
      </p:sp>
      <p:sp>
        <p:nvSpPr>
          <p:cNvPr id="512011" name="AutoShape 11" descr="Cork"/>
          <p:cNvSpPr>
            <a:spLocks noChangeArrowheads="1"/>
          </p:cNvSpPr>
          <p:nvPr/>
        </p:nvSpPr>
        <p:spPr bwMode="auto">
          <a:xfrm>
            <a:off x="914400" y="34290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2012" name="AutoShape 1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2013" name="Text Box 13"/>
          <p:cNvSpPr txBox="1">
            <a:spLocks noChangeArrowheads="1"/>
          </p:cNvSpPr>
          <p:nvPr/>
        </p:nvSpPr>
        <p:spPr bwMode="auto">
          <a:xfrm>
            <a:off x="1524000" y="838200"/>
            <a:ext cx="62484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Using Tcl/Tk As:</a:t>
            </a:r>
          </a:p>
          <a:p>
            <a:pPr algn="l" rtl="0">
              <a:spcBef>
                <a:spcPct val="50000"/>
              </a:spcBef>
            </a:pPr>
            <a:r>
              <a:rPr lang="en-US" altLang="en-US" sz="2800" b="1">
                <a:solidFill>
                  <a:schemeClr val="bg1"/>
                </a:solidFill>
                <a:latin typeface="Garamond" panose="02020404030301010803" pitchFamily="18" charset="0"/>
              </a:rPr>
              <a:t>	*. Tcl/Tk Script (Normal)</a:t>
            </a:r>
          </a:p>
          <a:p>
            <a:pPr algn="l" rtl="0">
              <a:spcBef>
                <a:spcPct val="50000"/>
              </a:spcBef>
            </a:pPr>
            <a:r>
              <a:rPr lang="en-US" altLang="en-US" sz="2800" b="1">
                <a:solidFill>
                  <a:schemeClr val="bg1"/>
                </a:solidFill>
                <a:latin typeface="Garamond" panose="02020404030301010803" pitchFamily="18" charset="0"/>
              </a:rPr>
              <a:t>	*. Executable Code ( Special)</a:t>
            </a:r>
          </a:p>
          <a:p>
            <a:pPr algn="l" rtl="0">
              <a:spcBef>
                <a:spcPct val="50000"/>
              </a:spcBef>
            </a:pPr>
            <a:r>
              <a:rPr lang="en-US" altLang="en-US" sz="2800" b="1">
                <a:solidFill>
                  <a:schemeClr val="bg1"/>
                </a:solidFill>
                <a:latin typeface="Garamond" panose="02020404030301010803" pitchFamily="18" charset="0"/>
              </a:rPr>
              <a:t>	*. Tclet ( Via Web)	</a:t>
            </a:r>
          </a:p>
        </p:txBody>
      </p:sp>
      <p:sp>
        <p:nvSpPr>
          <p:cNvPr id="512014" name="AutoShape 14" descr="Cork"/>
          <p:cNvSpPr>
            <a:spLocks noChangeArrowheads="1"/>
          </p:cNvSpPr>
          <p:nvPr/>
        </p:nvSpPr>
        <p:spPr bwMode="auto">
          <a:xfrm>
            <a:off x="914400" y="931863"/>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2015" name="Text Box 15"/>
          <p:cNvSpPr txBox="1">
            <a:spLocks noChangeArrowheads="1"/>
          </p:cNvSpPr>
          <p:nvPr/>
        </p:nvSpPr>
        <p:spPr bwMode="auto">
          <a:xfrm>
            <a:off x="1600200" y="4038600"/>
            <a:ext cx="7010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Exceutable mode is better for code security</a:t>
            </a:r>
          </a:p>
        </p:txBody>
      </p:sp>
      <p:sp>
        <p:nvSpPr>
          <p:cNvPr id="512016" name="AutoShape 16" descr="Cork"/>
          <p:cNvSpPr>
            <a:spLocks noChangeArrowheads="1"/>
          </p:cNvSpPr>
          <p:nvPr/>
        </p:nvSpPr>
        <p:spPr bwMode="auto">
          <a:xfrm>
            <a:off x="914400" y="4114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2017" name="Text Box 17"/>
          <p:cNvSpPr txBox="1">
            <a:spLocks noChangeArrowheads="1"/>
          </p:cNvSpPr>
          <p:nvPr/>
        </p:nvSpPr>
        <p:spPr bwMode="auto">
          <a:xfrm>
            <a:off x="1524000" y="4800600"/>
            <a:ext cx="7086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Tclet runs via web ( by web browser)</a:t>
            </a:r>
          </a:p>
        </p:txBody>
      </p:sp>
      <p:sp>
        <p:nvSpPr>
          <p:cNvPr id="512018" name="AutoShape 18" descr="Cork"/>
          <p:cNvSpPr>
            <a:spLocks noChangeArrowheads="1"/>
          </p:cNvSpPr>
          <p:nvPr/>
        </p:nvSpPr>
        <p:spPr bwMode="auto">
          <a:xfrm>
            <a:off x="914400" y="487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512020" name="Picture 20" descr="E:\ghaznavi\new-tcl-tk\pwrd20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088" y="762000"/>
            <a:ext cx="1017587"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2012"/>
                                        </p:tgtEl>
                                        <p:attrNameLst>
                                          <p:attrName>style.visibility</p:attrName>
                                        </p:attrNameLst>
                                      </p:cBhvr>
                                      <p:to>
                                        <p:strVal val="visible"/>
                                      </p:to>
                                    </p:set>
                                    <p:animEffect transition="in" filter="dissolve">
                                      <p:cBhvr>
                                        <p:cTn id="7" dur="500"/>
                                        <p:tgtEl>
                                          <p:spTgt spid="51201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2011"/>
                                        </p:tgtEl>
                                        <p:attrNameLst>
                                          <p:attrName>style.visibility</p:attrName>
                                        </p:attrNameLst>
                                      </p:cBhvr>
                                      <p:to>
                                        <p:strVal val="visible"/>
                                      </p:to>
                                    </p:set>
                                    <p:animEffect transition="in" filter="dissolve">
                                      <p:cBhvr>
                                        <p:cTn id="11" dur="500"/>
                                        <p:tgtEl>
                                          <p:spTgt spid="512011"/>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12014"/>
                                        </p:tgtEl>
                                        <p:attrNameLst>
                                          <p:attrName>style.visibility</p:attrName>
                                        </p:attrNameLst>
                                      </p:cBhvr>
                                      <p:to>
                                        <p:strVal val="visible"/>
                                      </p:to>
                                    </p:set>
                                    <p:animEffect transition="in" filter="dissolve">
                                      <p:cBhvr>
                                        <p:cTn id="15" dur="500"/>
                                        <p:tgtEl>
                                          <p:spTgt spid="512014"/>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12016"/>
                                        </p:tgtEl>
                                        <p:attrNameLst>
                                          <p:attrName>style.visibility</p:attrName>
                                        </p:attrNameLst>
                                      </p:cBhvr>
                                      <p:to>
                                        <p:strVal val="visible"/>
                                      </p:to>
                                    </p:set>
                                    <p:animEffect transition="in" filter="dissolve">
                                      <p:cBhvr>
                                        <p:cTn id="19" dur="500"/>
                                        <p:tgtEl>
                                          <p:spTgt spid="512016"/>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12018"/>
                                        </p:tgtEl>
                                        <p:attrNameLst>
                                          <p:attrName>style.visibility</p:attrName>
                                        </p:attrNameLst>
                                      </p:cBhvr>
                                      <p:to>
                                        <p:strVal val="visible"/>
                                      </p:to>
                                    </p:set>
                                    <p:animEffect transition="in" filter="dissolve">
                                      <p:cBhvr>
                                        <p:cTn id="23" dur="500"/>
                                        <p:tgtEl>
                                          <p:spTgt spid="512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1" grpId="0" animBg="1" autoUpdateAnimBg="0"/>
      <p:bldP spid="512012" grpId="0" animBg="1" autoUpdateAnimBg="0"/>
      <p:bldP spid="512014" grpId="0" animBg="1" autoUpdateAnimBg="0"/>
      <p:bldP spid="512016" grpId="0" animBg="1" autoUpdateAnimBg="0"/>
      <p:bldP spid="512018"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7F775CB4-B38D-4A8D-BA94-B0078A967B9C}" type="slidenum">
              <a:rPr lang="en-US" altLang="en-US"/>
              <a:pPr/>
              <a:t>169</a:t>
            </a:fld>
            <a:endParaRPr lang="en-US" altLang="en-US"/>
          </a:p>
        </p:txBody>
      </p:sp>
      <p:sp>
        <p:nvSpPr>
          <p:cNvPr id="478210" name="Rectangle 2"/>
          <p:cNvSpPr>
            <a:spLocks noGrp="1" noChangeArrowheads="1"/>
          </p:cNvSpPr>
          <p:nvPr>
            <p:ph type="title"/>
          </p:nvPr>
        </p:nvSpPr>
        <p:spPr/>
        <p:txBody>
          <a:bodyPr/>
          <a:lstStyle/>
          <a:p>
            <a:r>
              <a:rPr lang="en-US" altLang="en-US">
                <a:solidFill>
                  <a:schemeClr val="bg1"/>
                </a:solidFill>
              </a:rPr>
              <a:t>Tcl/Tk</a:t>
            </a:r>
            <a:endParaRPr lang="en-US" altLang="en-US"/>
          </a:p>
        </p:txBody>
      </p:sp>
      <p:sp>
        <p:nvSpPr>
          <p:cNvPr id="478211" name="Text Box 3"/>
          <p:cNvSpPr txBox="1">
            <a:spLocks noChangeArrowheads="1"/>
          </p:cNvSpPr>
          <p:nvPr/>
        </p:nvSpPr>
        <p:spPr bwMode="auto">
          <a:xfrm>
            <a:off x="5105400" y="31242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b="1" i="1">
                <a:solidFill>
                  <a:schemeClr val="bg1"/>
                </a:solidFill>
              </a:rPr>
              <a:t>John Ousterhout</a:t>
            </a:r>
            <a:r>
              <a:rPr lang="en-US" altLang="en-US" b="1" i="1"/>
              <a:t> </a:t>
            </a:r>
          </a:p>
        </p:txBody>
      </p:sp>
      <p:pic>
        <p:nvPicPr>
          <p:cNvPr id="478212" name="Picture 4" descr="E:\ghaznavi\new-tcl-tk\oust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657600"/>
            <a:ext cx="33782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78213" name="Picture 5" descr="E:\ghaznavi\new-tcl-tk\still-j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20320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478214" name="Picture 6" descr="E:\ghaznavi\new-tcl-tk\pwrd20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12096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78215" name="Picture 7" descr="E:\ghaznavi\new-tcl-tk\books\tcltk.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352800"/>
            <a:ext cx="3543300" cy="2924175"/>
          </a:xfrm>
          <a:prstGeom prst="rect">
            <a:avLst/>
          </a:prstGeom>
          <a:noFill/>
          <a:extLst>
            <a:ext uri="{909E8E84-426E-40DD-AFC4-6F175D3DCCD1}">
              <a14:hiddenFill xmlns:a14="http://schemas.microsoft.com/office/drawing/2010/main">
                <a:solidFill>
                  <a:srgbClr val="FFFFFF"/>
                </a:solidFill>
              </a14:hiddenFill>
            </a:ext>
          </a:extLst>
        </p:spPr>
      </p:pic>
      <p:sp>
        <p:nvSpPr>
          <p:cNvPr id="478216" name="Text Box 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8217" name="Rectangle 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218" name="AutoShape 1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8218"/>
                                        </p:tgtEl>
                                        <p:attrNameLst>
                                          <p:attrName>style.visibility</p:attrName>
                                        </p:attrNameLst>
                                      </p:cBhvr>
                                      <p:to>
                                        <p:strVal val="visible"/>
                                      </p:to>
                                    </p:set>
                                    <p:animEffect transition="in" filter="dissolve">
                                      <p:cBhvr>
                                        <p:cTn id="7" dur="500"/>
                                        <p:tgtEl>
                                          <p:spTgt spid="47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8"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0D595354-D2EA-4FB3-A50F-F548D38E2E0C}" type="slidenum">
              <a:rPr lang="en-US" altLang="en-US"/>
              <a:pPr/>
              <a:t>17</a:t>
            </a:fld>
            <a:endParaRPr lang="en-US" altLang="en-US"/>
          </a:p>
        </p:txBody>
      </p:sp>
      <p:sp>
        <p:nvSpPr>
          <p:cNvPr id="306178" name="Text Box 102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06179"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180" name="Text Box 1028"/>
          <p:cNvSpPr txBox="1">
            <a:spLocks noChangeArrowheads="1"/>
          </p:cNvSpPr>
          <p:nvPr/>
        </p:nvSpPr>
        <p:spPr bwMode="auto">
          <a:xfrm>
            <a:off x="1600200" y="990600"/>
            <a:ext cx="5791200" cy="372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Windows Clone</a:t>
            </a:r>
          </a:p>
          <a:p>
            <a:pPr algn="l" rtl="0">
              <a:spcBef>
                <a:spcPct val="50000"/>
              </a:spcBef>
            </a:pPr>
            <a:r>
              <a:rPr lang="en-US" altLang="en-US" sz="2800" b="1">
                <a:solidFill>
                  <a:schemeClr val="bg1"/>
                </a:solidFill>
                <a:latin typeface="Garamond" panose="02020404030301010803" pitchFamily="18" charset="0"/>
              </a:rPr>
              <a:t>*. Windows 9x</a:t>
            </a:r>
          </a:p>
          <a:p>
            <a:pPr algn="l" rtl="0">
              <a:spcBef>
                <a:spcPct val="50000"/>
              </a:spcBef>
            </a:pPr>
            <a:r>
              <a:rPr lang="en-US" altLang="en-US" sz="2800" b="1">
                <a:solidFill>
                  <a:schemeClr val="bg1"/>
                </a:solidFill>
                <a:latin typeface="Garamond" panose="02020404030301010803" pitchFamily="18" charset="0"/>
              </a:rPr>
              <a:t>*. Windows NT 4 ( SRVR/WKST)</a:t>
            </a:r>
          </a:p>
          <a:p>
            <a:pPr algn="l" rtl="0">
              <a:spcBef>
                <a:spcPct val="50000"/>
              </a:spcBef>
            </a:pPr>
            <a:r>
              <a:rPr lang="en-US" altLang="en-US" sz="2800" b="1">
                <a:solidFill>
                  <a:schemeClr val="bg1"/>
                </a:solidFill>
                <a:latin typeface="Garamond" panose="02020404030301010803" pitchFamily="18" charset="0"/>
              </a:rPr>
              <a:t>*. Windows 2000 (Win2k)</a:t>
            </a:r>
          </a:p>
          <a:p>
            <a:pPr algn="l" rtl="0">
              <a:spcBef>
                <a:spcPct val="50000"/>
              </a:spcBef>
            </a:pPr>
            <a:r>
              <a:rPr lang="en-US" altLang="en-US" sz="2800" b="1">
                <a:solidFill>
                  <a:schemeClr val="bg1"/>
                </a:solidFill>
                <a:latin typeface="Garamond" panose="02020404030301010803" pitchFamily="18" charset="0"/>
              </a:rPr>
              <a:t>*. Windows ME</a:t>
            </a:r>
          </a:p>
          <a:p>
            <a:pPr algn="l" rtl="0">
              <a:spcBef>
                <a:spcPct val="50000"/>
              </a:spcBef>
            </a:pPr>
            <a:r>
              <a:rPr lang="en-US" altLang="en-US" sz="2800" b="1">
                <a:solidFill>
                  <a:schemeClr val="bg1"/>
                </a:solidFill>
                <a:latin typeface="Garamond" panose="02020404030301010803" pitchFamily="18" charset="0"/>
              </a:rPr>
              <a:t>*. Windows XP ( in Beta 2001)</a:t>
            </a:r>
          </a:p>
        </p:txBody>
      </p:sp>
      <p:sp>
        <p:nvSpPr>
          <p:cNvPr id="306181" name="AutoShape 1029"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06182"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6182"/>
                                        </p:tgtEl>
                                        <p:attrNameLst>
                                          <p:attrName>style.visibility</p:attrName>
                                        </p:attrNameLst>
                                      </p:cBhvr>
                                      <p:to>
                                        <p:strVal val="visible"/>
                                      </p:to>
                                    </p:set>
                                    <p:animEffect transition="in" filter="dissolve">
                                      <p:cBhvr>
                                        <p:cTn id="7" dur="500"/>
                                        <p:tgtEl>
                                          <p:spTgt spid="30618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6181"/>
                                        </p:tgtEl>
                                        <p:attrNameLst>
                                          <p:attrName>style.visibility</p:attrName>
                                        </p:attrNameLst>
                                      </p:cBhvr>
                                      <p:to>
                                        <p:strVal val="visible"/>
                                      </p:to>
                                    </p:set>
                                    <p:animEffect transition="in" filter="dissolve">
                                      <p:cBhvr>
                                        <p:cTn id="11" dur="500"/>
                                        <p:tgtEl>
                                          <p:spTgt spid="306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1" grpId="0" animBg="1" autoUpdateAnimBg="0"/>
      <p:bldP spid="306182" grpId="0" animBg="1"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2230C9F-3000-48D1-9ABB-0D7EC705EC84}" type="slidenum">
              <a:rPr lang="en-US" altLang="en-US"/>
              <a:pPr/>
              <a:t>170</a:t>
            </a:fld>
            <a:endParaRPr lang="en-US" altLang="en-US"/>
          </a:p>
        </p:txBody>
      </p:sp>
      <p:sp>
        <p:nvSpPr>
          <p:cNvPr id="479234" name="Rectangle 1026"/>
          <p:cNvSpPr>
            <a:spLocks noChangeArrowheads="1"/>
          </p:cNvSpPr>
          <p:nvPr/>
        </p:nvSpPr>
        <p:spPr bwMode="auto">
          <a:xfrm>
            <a:off x="304800" y="990600"/>
            <a:ext cx="8534400"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b="1">
                <a:solidFill>
                  <a:schemeClr val="bg1"/>
                </a:solidFill>
              </a:rPr>
              <a:t>The birth of Tcl</a:t>
            </a:r>
            <a:endParaRPr lang="en-US" altLang="en-US">
              <a:solidFill>
                <a:schemeClr val="bg1"/>
              </a:solidFill>
            </a:endParaRPr>
          </a:p>
          <a:p>
            <a:pPr algn="l"/>
            <a:r>
              <a:rPr lang="en-US" altLang="en-US">
                <a:solidFill>
                  <a:schemeClr val="bg1"/>
                </a:solidFill>
                <a:latin typeface="Arial;Helvetica"/>
              </a:rPr>
              <a:t>The Tcl scripting language grew out of </a:t>
            </a:r>
            <a:r>
              <a:rPr lang="en-US" altLang="en-US" b="1" i="1">
                <a:solidFill>
                  <a:schemeClr val="bg1"/>
                </a:solidFill>
              </a:rPr>
              <a:t>Ousterhout</a:t>
            </a:r>
            <a:r>
              <a:rPr lang="en-US" altLang="en-US">
                <a:solidFill>
                  <a:schemeClr val="bg1"/>
                </a:solidFill>
                <a:latin typeface="Arial;Helvetica"/>
              </a:rPr>
              <a:t> work on design tools for integrated circuits at the University of California at Berkeley in the early </a:t>
            </a:r>
            <a:r>
              <a:rPr lang="en-US" altLang="en-US" b="1">
                <a:solidFill>
                  <a:schemeClr val="bg1"/>
                </a:solidFill>
                <a:latin typeface="Arial;Helvetica"/>
              </a:rPr>
              <a:t>1980's</a:t>
            </a:r>
            <a:r>
              <a:rPr lang="en-US" altLang="en-US">
                <a:solidFill>
                  <a:schemeClr val="bg1"/>
                </a:solidFill>
                <a:latin typeface="Arial;Helvetica"/>
              </a:rPr>
              <a:t>. </a:t>
            </a:r>
            <a:r>
              <a:rPr lang="en-US" altLang="en-US">
                <a:solidFill>
                  <a:srgbClr val="FF6600"/>
                </a:solidFill>
                <a:latin typeface="Arial;Helvetica"/>
              </a:rPr>
              <a:t>His students and he had written several interactive tools for IC design, such as </a:t>
            </a:r>
            <a:r>
              <a:rPr lang="en-US" altLang="en-US" b="1">
                <a:solidFill>
                  <a:srgbClr val="FF6600"/>
                </a:solidFill>
                <a:latin typeface="Arial;Helvetica"/>
              </a:rPr>
              <a:t>Magic</a:t>
            </a:r>
            <a:r>
              <a:rPr lang="en-US" altLang="en-US">
                <a:solidFill>
                  <a:srgbClr val="FF6600"/>
                </a:solidFill>
                <a:latin typeface="Arial;Helvetica"/>
              </a:rPr>
              <a:t> and </a:t>
            </a:r>
            <a:r>
              <a:rPr lang="en-US" altLang="en-US" b="1">
                <a:solidFill>
                  <a:srgbClr val="FF6600"/>
                </a:solidFill>
                <a:latin typeface="Arial;Helvetica"/>
              </a:rPr>
              <a:t>Crystal</a:t>
            </a:r>
            <a:r>
              <a:rPr lang="en-US" altLang="en-US">
                <a:solidFill>
                  <a:schemeClr val="bg1"/>
                </a:solidFill>
                <a:latin typeface="Arial;Helvetica"/>
              </a:rPr>
              <a:t>. Each tool needed to have a command language (in those days people tended to invoke tools by typing commands; graphical user</a:t>
            </a:r>
          </a:p>
          <a:p>
            <a:pPr algn="l"/>
            <a:r>
              <a:rPr lang="en-US" altLang="en-US">
                <a:solidFill>
                  <a:schemeClr val="bg1"/>
                </a:solidFill>
                <a:latin typeface="Arial;Helvetica"/>
              </a:rPr>
              <a:t>interfaces weren't yet in widespread use). However, Their primary interest was in the tools, not their command languages. Thus</a:t>
            </a:r>
          </a:p>
          <a:p>
            <a:pPr algn="l"/>
            <a:r>
              <a:rPr lang="en-US" altLang="en-US">
                <a:solidFill>
                  <a:schemeClr val="bg1"/>
                </a:solidFill>
                <a:latin typeface="Arial;Helvetica"/>
              </a:rPr>
              <a:t>they didn't invest much effort in the command languages and the languages ended up being weak and quirky. Furthermore, the</a:t>
            </a:r>
          </a:p>
          <a:p>
            <a:pPr algn="l"/>
            <a:r>
              <a:rPr lang="en-US" altLang="en-US">
                <a:solidFill>
                  <a:schemeClr val="bg1"/>
                </a:solidFill>
                <a:latin typeface="Arial;Helvetica"/>
              </a:rPr>
              <a:t>language for one tool couldn't be carried over to the next, so each tool ended up with a different bad command language. After</a:t>
            </a:r>
          </a:p>
          <a:p>
            <a:pPr algn="l"/>
            <a:r>
              <a:rPr lang="en-US" altLang="en-US">
                <a:solidFill>
                  <a:schemeClr val="bg1"/>
                </a:solidFill>
                <a:latin typeface="Arial;Helvetica"/>
              </a:rPr>
              <a:t>a while this became rather embarrassing.</a:t>
            </a:r>
          </a:p>
        </p:txBody>
      </p:sp>
      <p:sp>
        <p:nvSpPr>
          <p:cNvPr id="479235"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79236"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9237"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9237"/>
                                        </p:tgtEl>
                                        <p:attrNameLst>
                                          <p:attrName>style.visibility</p:attrName>
                                        </p:attrNameLst>
                                      </p:cBhvr>
                                      <p:to>
                                        <p:strVal val="visible"/>
                                      </p:to>
                                    </p:set>
                                    <p:animEffect transition="in" filter="dissolve">
                                      <p:cBhvr>
                                        <p:cTn id="7" dur="500"/>
                                        <p:tgtEl>
                                          <p:spTgt spid="479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7"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AA0E00B5-AB19-43D2-97F5-68EA23D2A907}" type="slidenum">
              <a:rPr lang="en-US" altLang="en-US"/>
              <a:pPr/>
              <a:t>171</a:t>
            </a:fld>
            <a:endParaRPr lang="en-US" altLang="en-US"/>
          </a:p>
        </p:txBody>
      </p:sp>
      <p:pic>
        <p:nvPicPr>
          <p:cNvPr id="480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025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026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26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0261"/>
                                        </p:tgtEl>
                                        <p:attrNameLst>
                                          <p:attrName>style.visibility</p:attrName>
                                        </p:attrNameLst>
                                      </p:cBhvr>
                                      <p:to>
                                        <p:strVal val="visible"/>
                                      </p:to>
                                    </p:set>
                                    <p:animEffect transition="in" filter="dissolve">
                                      <p:cBhvr>
                                        <p:cTn id="7" dur="500"/>
                                        <p:tgtEl>
                                          <p:spTgt spid="480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1" grpId="0" animBg="1"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AD4F0C4-70D0-468A-9D02-A9919782C065}" type="slidenum">
              <a:rPr lang="en-US" altLang="en-US"/>
              <a:pPr/>
              <a:t>172</a:t>
            </a:fld>
            <a:endParaRPr lang="en-US" altLang="en-US"/>
          </a:p>
        </p:txBody>
      </p:sp>
      <p:sp>
        <p:nvSpPr>
          <p:cNvPr id="481282" name="Rectangle 2"/>
          <p:cNvSpPr>
            <a:spLocks noGrp="1" noChangeArrowheads="1"/>
          </p:cNvSpPr>
          <p:nvPr>
            <p:ph type="title"/>
          </p:nvPr>
        </p:nvSpPr>
        <p:spPr>
          <a:xfrm>
            <a:off x="685800" y="457200"/>
            <a:ext cx="7772400" cy="1143000"/>
          </a:xfrm>
        </p:spPr>
        <p:txBody>
          <a:bodyPr/>
          <a:lstStyle/>
          <a:p>
            <a:r>
              <a:rPr lang="en-US" altLang="en-US">
                <a:solidFill>
                  <a:schemeClr val="bg1"/>
                </a:solidFill>
              </a:rPr>
              <a:t>What is Tcl?</a:t>
            </a:r>
            <a:endParaRPr lang="en-US" altLang="en-US"/>
          </a:p>
        </p:txBody>
      </p:sp>
      <p:sp>
        <p:nvSpPr>
          <p:cNvPr id="481283" name="Text Box 3"/>
          <p:cNvSpPr txBox="1">
            <a:spLocks noChangeArrowheads="1"/>
          </p:cNvSpPr>
          <p:nvPr/>
        </p:nvSpPr>
        <p:spPr bwMode="auto">
          <a:xfrm>
            <a:off x="685800" y="1524000"/>
            <a:ext cx="7924800" cy="459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3200" b="1">
                <a:solidFill>
                  <a:schemeClr val="bg1"/>
                </a:solidFill>
              </a:rPr>
              <a:t>T</a:t>
            </a:r>
            <a:r>
              <a:rPr lang="en-US" altLang="en-US">
                <a:solidFill>
                  <a:schemeClr val="bg1"/>
                </a:solidFill>
              </a:rPr>
              <a:t>cl is an interpreted script language developed by Dr. John Ousterhout at the University of California, Berkeley, and now developed and maintained by Scriptics.</a:t>
            </a:r>
            <a:br>
              <a:rPr lang="en-US" altLang="en-US">
                <a:solidFill>
                  <a:schemeClr val="bg1"/>
                </a:solidFill>
              </a:rPr>
            </a:br>
            <a:r>
              <a:rPr lang="en-US" altLang="en-US">
                <a:solidFill>
                  <a:schemeClr val="bg1"/>
                </a:solidFill>
              </a:rPr>
              <a:t>In general, </a:t>
            </a:r>
            <a:r>
              <a:rPr lang="en-US" altLang="en-US" b="1">
                <a:solidFill>
                  <a:srgbClr val="FF6600"/>
                </a:solidFill>
              </a:rPr>
              <a:t>script languages</a:t>
            </a:r>
            <a:r>
              <a:rPr lang="en-US" altLang="en-US">
                <a:solidFill>
                  <a:schemeClr val="bg1"/>
                </a:solidFill>
              </a:rPr>
              <a:t> are </a:t>
            </a:r>
            <a:r>
              <a:rPr lang="en-US" altLang="en-US" b="1">
                <a:solidFill>
                  <a:srgbClr val="FF6600"/>
                </a:solidFill>
              </a:rPr>
              <a:t>easier and faster to code</a:t>
            </a:r>
            <a:r>
              <a:rPr lang="en-US" altLang="en-US">
                <a:solidFill>
                  <a:schemeClr val="bg1"/>
                </a:solidFill>
              </a:rPr>
              <a:t> in than the more structured, compiled languages such as C and C++.</a:t>
            </a:r>
          </a:p>
          <a:p>
            <a:pPr algn="l"/>
            <a:r>
              <a:rPr lang="en-US" altLang="en-US">
                <a:solidFill>
                  <a:schemeClr val="bg1"/>
                </a:solidFill>
              </a:rPr>
              <a:t>Script languages are sometimes considered good "glue" languages for tying several compiled programs together. Or, as</a:t>
            </a:r>
          </a:p>
          <a:p>
            <a:pPr algn="l"/>
            <a:r>
              <a:rPr lang="en-US" altLang="en-US">
                <a:solidFill>
                  <a:schemeClr val="bg1"/>
                </a:solidFill>
              </a:rPr>
              <a:t>stand-alone programs, they can</a:t>
            </a:r>
            <a:r>
              <a:rPr lang="en-US" altLang="en-US">
                <a:solidFill>
                  <a:srgbClr val="FF6600"/>
                </a:solidFill>
              </a:rPr>
              <a:t> </a:t>
            </a:r>
            <a:r>
              <a:rPr lang="en-US" altLang="en-US" b="1">
                <a:solidFill>
                  <a:srgbClr val="FF6600"/>
                </a:solidFill>
              </a:rPr>
              <a:t>allow</a:t>
            </a:r>
            <a:r>
              <a:rPr lang="en-US" altLang="en-US">
                <a:solidFill>
                  <a:schemeClr val="bg1"/>
                </a:solidFill>
              </a:rPr>
              <a:t> you to </a:t>
            </a:r>
            <a:r>
              <a:rPr lang="en-US" altLang="en-US" b="1">
                <a:solidFill>
                  <a:srgbClr val="FF6600"/>
                </a:solidFill>
              </a:rPr>
              <a:t>create simple but powerful effects</a:t>
            </a:r>
            <a:r>
              <a:rPr lang="en-US" altLang="en-US">
                <a:solidFill>
                  <a:schemeClr val="bg1"/>
                </a:solidFill>
              </a:rPr>
              <a:t> on their own. TclBlend is a version of Tcl that can access certain Java language facilities. </a:t>
            </a:r>
          </a:p>
          <a:p>
            <a:pPr algn="l"/>
            <a:endParaRPr lang="en-US" altLang="en-US">
              <a:solidFill>
                <a:schemeClr val="bg1"/>
              </a:solidFill>
            </a:endParaRPr>
          </a:p>
        </p:txBody>
      </p:sp>
      <p:sp>
        <p:nvSpPr>
          <p:cNvPr id="481284"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128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28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1286"/>
                                        </p:tgtEl>
                                        <p:attrNameLst>
                                          <p:attrName>style.visibility</p:attrName>
                                        </p:attrNameLst>
                                      </p:cBhvr>
                                      <p:to>
                                        <p:strVal val="visible"/>
                                      </p:to>
                                    </p:set>
                                    <p:animEffect transition="in" filter="dissolve">
                                      <p:cBhvr>
                                        <p:cTn id="7" dur="500"/>
                                        <p:tgtEl>
                                          <p:spTgt spid="48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6" grpId="0" animBg="1"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03050B1A-E2EB-4AE5-952D-6C8C1545C948}" type="slidenum">
              <a:rPr lang="en-US" altLang="en-US"/>
              <a:pPr/>
              <a:t>173</a:t>
            </a:fld>
            <a:endParaRPr lang="en-US" altLang="en-US"/>
          </a:p>
        </p:txBody>
      </p:sp>
      <p:sp>
        <p:nvSpPr>
          <p:cNvPr id="482306" name="Rectangle 2"/>
          <p:cNvSpPr>
            <a:spLocks noGrp="1" noChangeArrowheads="1"/>
          </p:cNvSpPr>
          <p:nvPr>
            <p:ph type="title"/>
          </p:nvPr>
        </p:nvSpPr>
        <p:spPr>
          <a:xfrm>
            <a:off x="685800" y="457200"/>
            <a:ext cx="7772400" cy="1143000"/>
          </a:xfrm>
        </p:spPr>
        <p:txBody>
          <a:bodyPr/>
          <a:lstStyle/>
          <a:p>
            <a:r>
              <a:rPr lang="en-US" altLang="en-US">
                <a:solidFill>
                  <a:schemeClr val="bg1"/>
                </a:solidFill>
              </a:rPr>
              <a:t>What is Tk?</a:t>
            </a:r>
            <a:endParaRPr lang="en-US" altLang="en-US"/>
          </a:p>
        </p:txBody>
      </p:sp>
      <p:sp>
        <p:nvSpPr>
          <p:cNvPr id="482307" name="Text Box 3"/>
          <p:cNvSpPr txBox="1">
            <a:spLocks noChangeArrowheads="1"/>
          </p:cNvSpPr>
          <p:nvPr/>
        </p:nvSpPr>
        <p:spPr bwMode="auto">
          <a:xfrm>
            <a:off x="304800" y="1524000"/>
            <a:ext cx="8610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solidFill>
                  <a:schemeClr val="bg1"/>
                </a:solidFill>
              </a:rPr>
              <a:t>Tcl has a companion program, Tk (Tool Kit), to help </a:t>
            </a:r>
            <a:r>
              <a:rPr lang="en-US" altLang="en-US" b="1">
                <a:solidFill>
                  <a:srgbClr val="FF6600"/>
                </a:solidFill>
              </a:rPr>
              <a:t>create</a:t>
            </a:r>
            <a:r>
              <a:rPr lang="en-US" altLang="en-US">
                <a:solidFill>
                  <a:schemeClr val="bg1"/>
                </a:solidFill>
              </a:rPr>
              <a:t> a </a:t>
            </a:r>
            <a:r>
              <a:rPr lang="en-US" altLang="en-US" b="1">
                <a:solidFill>
                  <a:srgbClr val="FF6600"/>
                </a:solidFill>
              </a:rPr>
              <a:t>graphical user interface</a:t>
            </a:r>
            <a:r>
              <a:rPr lang="en-US" altLang="en-US">
                <a:solidFill>
                  <a:schemeClr val="bg1"/>
                </a:solidFill>
              </a:rPr>
              <a:t> with Tcl. </a:t>
            </a:r>
            <a:br>
              <a:rPr lang="en-US" altLang="en-US">
                <a:solidFill>
                  <a:schemeClr val="bg1"/>
                </a:solidFill>
              </a:rPr>
            </a:br>
            <a:r>
              <a:rPr lang="en-US" altLang="en-US">
                <a:solidFill>
                  <a:schemeClr val="bg1"/>
                </a:solidFill>
              </a:rPr>
              <a:t/>
            </a:r>
            <a:br>
              <a:rPr lang="en-US" altLang="en-US">
                <a:solidFill>
                  <a:schemeClr val="bg1"/>
                </a:solidFill>
              </a:rPr>
            </a:br>
            <a:r>
              <a:rPr lang="en-US" altLang="en-US">
                <a:solidFill>
                  <a:schemeClr val="bg1"/>
                </a:solidFill>
              </a:rPr>
              <a:t>Tk is a companion program to Tcl for creating graphical user interfaces. Together with Tcl, Tk is a rapid program  development tool from Scriptics. Both can be ordered from the Scriptics Web site. </a:t>
            </a:r>
          </a:p>
          <a:p>
            <a:pPr algn="l"/>
            <a:r>
              <a:rPr lang="en-US" altLang="en-US">
                <a:solidFill>
                  <a:schemeClr val="bg1"/>
                </a:solidFill>
              </a:rPr>
              <a:t/>
            </a:r>
            <a:br>
              <a:rPr lang="en-US" altLang="en-US">
                <a:solidFill>
                  <a:schemeClr val="bg1"/>
                </a:solidFill>
              </a:rPr>
            </a:br>
            <a:r>
              <a:rPr lang="en-US" altLang="en-US">
                <a:solidFill>
                  <a:schemeClr val="bg1"/>
                </a:solidFill>
              </a:rPr>
              <a:t>Tk provides a collection of standard buttons, menus, listboxes, and scrollbars and two special features, the text widget and the canvas widget, that the Tcl programmer can use to speed up program</a:t>
            </a:r>
          </a:p>
          <a:p>
            <a:pPr algn="l"/>
            <a:r>
              <a:rPr lang="en-US" altLang="en-US">
                <a:solidFill>
                  <a:schemeClr val="bg1"/>
                </a:solidFill>
              </a:rPr>
              <a:t>development. </a:t>
            </a:r>
          </a:p>
        </p:txBody>
      </p:sp>
      <p:sp>
        <p:nvSpPr>
          <p:cNvPr id="48230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230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1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2310"/>
                                        </p:tgtEl>
                                        <p:attrNameLst>
                                          <p:attrName>style.visibility</p:attrName>
                                        </p:attrNameLst>
                                      </p:cBhvr>
                                      <p:to>
                                        <p:strVal val="visible"/>
                                      </p:to>
                                    </p:set>
                                    <p:animEffect transition="in" filter="dissolve">
                                      <p:cBhvr>
                                        <p:cTn id="7" dur="500"/>
                                        <p:tgtEl>
                                          <p:spTgt spid="482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0" grpId="0" animBg="1"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21099BAB-E74D-4D94-9367-C4F37E872324}" type="slidenum">
              <a:rPr lang="en-US" altLang="en-US"/>
              <a:pPr/>
              <a:t>174</a:t>
            </a:fld>
            <a:endParaRPr lang="en-US" altLang="en-US"/>
          </a:p>
        </p:txBody>
      </p:sp>
      <p:pic>
        <p:nvPicPr>
          <p:cNvPr id="483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5715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333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333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33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3333"/>
                                        </p:tgtEl>
                                        <p:attrNameLst>
                                          <p:attrName>style.visibility</p:attrName>
                                        </p:attrNameLst>
                                      </p:cBhvr>
                                      <p:to>
                                        <p:strVal val="visible"/>
                                      </p:to>
                                    </p:set>
                                    <p:animEffect transition="in" filter="dissolve">
                                      <p:cBhvr>
                                        <p:cTn id="7" dur="500"/>
                                        <p:tgtEl>
                                          <p:spTgt spid="483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3"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2ABF56-3A30-41AA-85C6-9A58E3A4D4B3}" type="slidenum">
              <a:rPr lang="en-US" altLang="en-US"/>
              <a:pPr/>
              <a:t>175</a:t>
            </a:fld>
            <a:endParaRPr lang="en-US" altLang="en-US"/>
          </a:p>
        </p:txBody>
      </p:sp>
      <p:pic>
        <p:nvPicPr>
          <p:cNvPr id="484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5715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435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435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5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4357"/>
                                        </p:tgtEl>
                                        <p:attrNameLst>
                                          <p:attrName>style.visibility</p:attrName>
                                        </p:attrNameLst>
                                      </p:cBhvr>
                                      <p:to>
                                        <p:strVal val="visible"/>
                                      </p:to>
                                    </p:set>
                                    <p:animEffect transition="in" filter="dissolve">
                                      <p:cBhvr>
                                        <p:cTn id="7" dur="500"/>
                                        <p:tgtEl>
                                          <p:spTgt spid="48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7"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988A63B-205D-4449-A882-47425F349FF0}" type="slidenum">
              <a:rPr lang="en-US" altLang="en-US"/>
              <a:pPr/>
              <a:t>176</a:t>
            </a:fld>
            <a:endParaRPr lang="en-US" altLang="en-US"/>
          </a:p>
        </p:txBody>
      </p:sp>
      <p:pic>
        <p:nvPicPr>
          <p:cNvPr id="485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5715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537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538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538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5381"/>
                                        </p:tgtEl>
                                        <p:attrNameLst>
                                          <p:attrName>style.visibility</p:attrName>
                                        </p:attrNameLst>
                                      </p:cBhvr>
                                      <p:to>
                                        <p:strVal val="visible"/>
                                      </p:to>
                                    </p:set>
                                    <p:animEffect transition="in" filter="dissolve">
                                      <p:cBhvr>
                                        <p:cTn id="7" dur="500"/>
                                        <p:tgtEl>
                                          <p:spTgt spid="485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1" grpId="0" animBg="1"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663923D-7965-46D5-A4DA-A5368CB8CA95}" type="slidenum">
              <a:rPr lang="en-US" altLang="en-US"/>
              <a:pPr/>
              <a:t>177</a:t>
            </a:fld>
            <a:endParaRPr lang="en-US" altLang="en-US"/>
          </a:p>
        </p:txBody>
      </p:sp>
      <p:pic>
        <p:nvPicPr>
          <p:cNvPr id="486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5715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640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640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0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6405"/>
                                        </p:tgtEl>
                                        <p:attrNameLst>
                                          <p:attrName>style.visibility</p:attrName>
                                        </p:attrNameLst>
                                      </p:cBhvr>
                                      <p:to>
                                        <p:strVal val="visible"/>
                                      </p:to>
                                    </p:set>
                                    <p:animEffect transition="in" filter="dissolve">
                                      <p:cBhvr>
                                        <p:cTn id="7" dur="500"/>
                                        <p:tgtEl>
                                          <p:spTgt spid="48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5" grpId="0" animBg="1"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B875C9F-04A2-4339-AF48-27ED62CF603F}" type="slidenum">
              <a:rPr lang="en-US" altLang="en-US"/>
              <a:pPr/>
              <a:t>178</a:t>
            </a:fld>
            <a:endParaRPr lang="en-US" altLang="en-US"/>
          </a:p>
        </p:txBody>
      </p:sp>
      <p:pic>
        <p:nvPicPr>
          <p:cNvPr id="487426" name="Picture 1026" descr="E:\ghaznavi\new-tcl-tk\books\0201634740_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4572000" cy="5729288"/>
          </a:xfrm>
          <a:prstGeom prst="rect">
            <a:avLst/>
          </a:prstGeom>
          <a:noFill/>
          <a:extLst>
            <a:ext uri="{909E8E84-426E-40DD-AFC4-6F175D3DCCD1}">
              <a14:hiddenFill xmlns:a14="http://schemas.microsoft.com/office/drawing/2010/main">
                <a:solidFill>
                  <a:srgbClr val="FFFFFF"/>
                </a:solidFill>
              </a14:hiddenFill>
            </a:ext>
          </a:extLst>
        </p:spPr>
      </p:pic>
      <p:sp>
        <p:nvSpPr>
          <p:cNvPr id="487427"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7428"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7429"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7429"/>
                                        </p:tgtEl>
                                        <p:attrNameLst>
                                          <p:attrName>style.visibility</p:attrName>
                                        </p:attrNameLst>
                                      </p:cBhvr>
                                      <p:to>
                                        <p:strVal val="visible"/>
                                      </p:to>
                                    </p:set>
                                    <p:animEffect transition="in" filter="dissolve">
                                      <p:cBhvr>
                                        <p:cTn id="7" dur="500"/>
                                        <p:tgtEl>
                                          <p:spTgt spid="487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9" grpId="0" animBg="1"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B12AD5DA-D1F8-4F20-9A85-197DC164D886}" type="slidenum">
              <a:rPr lang="en-US" altLang="en-US"/>
              <a:pPr/>
              <a:t>179</a:t>
            </a:fld>
            <a:endParaRPr lang="en-US" altLang="en-US"/>
          </a:p>
        </p:txBody>
      </p:sp>
      <p:sp>
        <p:nvSpPr>
          <p:cNvPr id="488450" name="Rectangle 2"/>
          <p:cNvSpPr>
            <a:spLocks noGrp="1" noChangeArrowheads="1"/>
          </p:cNvSpPr>
          <p:nvPr>
            <p:ph type="title"/>
          </p:nvPr>
        </p:nvSpPr>
        <p:spPr>
          <a:xfrm>
            <a:off x="685800" y="381000"/>
            <a:ext cx="4572000" cy="1371600"/>
          </a:xfrm>
        </p:spPr>
        <p:txBody>
          <a:bodyPr/>
          <a:lstStyle/>
          <a:p>
            <a:r>
              <a:rPr lang="en-US" altLang="en-US">
                <a:solidFill>
                  <a:schemeClr val="bg1"/>
                </a:solidFill>
              </a:rPr>
              <a:t>Tcl/Tk Books</a:t>
            </a:r>
            <a:endParaRPr lang="en-US" altLang="en-US"/>
          </a:p>
        </p:txBody>
      </p:sp>
      <p:pic>
        <p:nvPicPr>
          <p:cNvPr id="488451" name="Picture 3" descr="E:\ghaznavi\web-images\misc\perl-pics\perltkpr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828800"/>
            <a:ext cx="10953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88452" name="Picture 4" descr="E:\ghaznavi\new-tcl-tk\books\tclnut_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4648200"/>
            <a:ext cx="12096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88453" name="Picture 5" descr="E:\ghaznavi\new-tcl-tk\books\tclpr_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28800"/>
            <a:ext cx="109537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88454" name="Picture 6" descr="E:\ghaznavi\new-tcl-tk\books\tcltools_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8288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88455" name="Picture 7" descr="E:\ghaznavi\new-tcl-tk\book3_smal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828800"/>
            <a:ext cx="1357313"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88456" name="Picture 8" descr="E:\ghaznavi\new-tcl-tk\books\realprog.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1828800"/>
            <a:ext cx="1490663"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88457" name="Picture 9" descr="E:\ghaznavi\new-tcl-tk\books\webbook.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3810000"/>
            <a:ext cx="13414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488458" name="Picture 10" descr="E:\ghaznavi\new-tcl-tk\books\0072120045_01_MZZZZZZZ.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3810000"/>
            <a:ext cx="1027113" cy="1600200"/>
          </a:xfrm>
          <a:prstGeom prst="rect">
            <a:avLst/>
          </a:prstGeom>
          <a:noFill/>
          <a:extLst>
            <a:ext uri="{909E8E84-426E-40DD-AFC4-6F175D3DCCD1}">
              <a14:hiddenFill xmlns:a14="http://schemas.microsoft.com/office/drawing/2010/main">
                <a:solidFill>
                  <a:srgbClr val="FFFFFF"/>
                </a:solidFill>
              </a14:hiddenFill>
            </a:ext>
          </a:extLst>
        </p:spPr>
      </p:pic>
      <p:sp>
        <p:nvSpPr>
          <p:cNvPr id="488459" name="Text Box 1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8460" name="Rectangle 1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461" name="AutoShape 13"/>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8461"/>
                                        </p:tgtEl>
                                        <p:attrNameLst>
                                          <p:attrName>style.visibility</p:attrName>
                                        </p:attrNameLst>
                                      </p:cBhvr>
                                      <p:to>
                                        <p:strVal val="visible"/>
                                      </p:to>
                                    </p:set>
                                    <p:animEffect transition="in" filter="dissolve">
                                      <p:cBhvr>
                                        <p:cTn id="7" dur="500"/>
                                        <p:tgtEl>
                                          <p:spTgt spid="488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61"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74942BB6-388C-425A-9F28-F1E13BEAD023}" type="slidenum">
              <a:rPr lang="en-US" altLang="en-US"/>
              <a:pPr/>
              <a:t>18</a:t>
            </a:fld>
            <a:endParaRPr lang="en-US" altLang="en-US"/>
          </a:p>
        </p:txBody>
      </p:sp>
      <p:sp>
        <p:nvSpPr>
          <p:cNvPr id="308226"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0822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228" name="Text Box 4"/>
          <p:cNvSpPr txBox="1">
            <a:spLocks noChangeArrowheads="1"/>
          </p:cNvSpPr>
          <p:nvPr/>
        </p:nvSpPr>
        <p:spPr bwMode="auto">
          <a:xfrm>
            <a:off x="1600200" y="990600"/>
            <a:ext cx="6553200" cy="564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Linux Clone</a:t>
            </a:r>
          </a:p>
          <a:p>
            <a:pPr algn="l" rtl="0">
              <a:spcBef>
                <a:spcPct val="50000"/>
              </a:spcBef>
            </a:pPr>
            <a:r>
              <a:rPr lang="en-US" altLang="en-US" sz="2800" b="1">
                <a:solidFill>
                  <a:schemeClr val="bg1"/>
                </a:solidFill>
                <a:latin typeface="Garamond" panose="02020404030301010803" pitchFamily="18" charset="0"/>
              </a:rPr>
              <a:t>*. Debian GNU (Official Linux)</a:t>
            </a:r>
          </a:p>
          <a:p>
            <a:pPr algn="l" rtl="0">
              <a:spcBef>
                <a:spcPct val="50000"/>
              </a:spcBef>
            </a:pPr>
            <a:r>
              <a:rPr lang="en-US" altLang="en-US" sz="2800" b="1">
                <a:solidFill>
                  <a:schemeClr val="bg1"/>
                </a:solidFill>
                <a:latin typeface="Garamond" panose="02020404030301010803" pitchFamily="18" charset="0"/>
              </a:rPr>
              <a:t>*. Redhat 6.x, 7.x ( mostly supported)</a:t>
            </a:r>
          </a:p>
          <a:p>
            <a:pPr algn="l" rtl="0">
              <a:spcBef>
                <a:spcPct val="50000"/>
              </a:spcBef>
            </a:pPr>
            <a:r>
              <a:rPr lang="en-US" altLang="en-US" sz="2800" b="1">
                <a:solidFill>
                  <a:schemeClr val="bg1"/>
                </a:solidFill>
                <a:latin typeface="Garamond" panose="02020404030301010803" pitchFamily="18" charset="0"/>
              </a:rPr>
              <a:t>*. Mandrake ( 7.x+)( Redhat Compatible)</a:t>
            </a:r>
          </a:p>
          <a:p>
            <a:pPr algn="l" rtl="0">
              <a:spcBef>
                <a:spcPct val="50000"/>
              </a:spcBef>
            </a:pPr>
            <a:r>
              <a:rPr lang="en-US" altLang="en-US" sz="2800" b="1">
                <a:solidFill>
                  <a:schemeClr val="bg1"/>
                </a:solidFill>
                <a:latin typeface="Garamond" panose="02020404030301010803" pitchFamily="18" charset="0"/>
              </a:rPr>
              <a:t>*. Caldera</a:t>
            </a:r>
          </a:p>
          <a:p>
            <a:pPr algn="l" rtl="0">
              <a:spcBef>
                <a:spcPct val="50000"/>
              </a:spcBef>
            </a:pPr>
            <a:r>
              <a:rPr lang="en-US" altLang="en-US" sz="2800" b="1">
                <a:solidFill>
                  <a:schemeClr val="bg1"/>
                </a:solidFill>
                <a:latin typeface="Garamond" panose="02020404030301010803" pitchFamily="18" charset="0"/>
              </a:rPr>
              <a:t>*. SuSE</a:t>
            </a:r>
          </a:p>
          <a:p>
            <a:pPr algn="l" rtl="0">
              <a:spcBef>
                <a:spcPct val="50000"/>
              </a:spcBef>
            </a:pPr>
            <a:r>
              <a:rPr lang="en-US" altLang="en-US" sz="2800" b="1">
                <a:solidFill>
                  <a:schemeClr val="bg1"/>
                </a:solidFill>
                <a:latin typeface="Garamond" panose="02020404030301010803" pitchFamily="18" charset="0"/>
              </a:rPr>
              <a:t>*. TurboLinux</a:t>
            </a:r>
          </a:p>
          <a:p>
            <a:pPr algn="l" rtl="0">
              <a:spcBef>
                <a:spcPct val="50000"/>
              </a:spcBef>
            </a:pPr>
            <a:r>
              <a:rPr lang="en-US" altLang="en-US" sz="2800" b="1">
                <a:solidFill>
                  <a:schemeClr val="bg1"/>
                </a:solidFill>
                <a:latin typeface="Garamond" panose="02020404030301010803" pitchFamily="18" charset="0"/>
              </a:rPr>
              <a:t>*.LinuxPenguen ( Special for SPARC)</a:t>
            </a:r>
          </a:p>
          <a:p>
            <a:pPr algn="l" rtl="0">
              <a:spcBef>
                <a:spcPct val="50000"/>
              </a:spcBef>
            </a:pPr>
            <a:r>
              <a:rPr lang="en-US" altLang="en-US" sz="2800" b="1">
                <a:solidFill>
                  <a:schemeClr val="bg1"/>
                </a:solidFill>
                <a:latin typeface="Garamond" panose="02020404030301010803" pitchFamily="18" charset="0"/>
              </a:rPr>
              <a:t>*., And More ...</a:t>
            </a:r>
          </a:p>
        </p:txBody>
      </p:sp>
      <p:sp>
        <p:nvSpPr>
          <p:cNvPr id="308229"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0823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08232" name="Picture 8" descr="E:\ghaznavi\web-images\misc\linux\linu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0"/>
            <a:ext cx="13049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8230"/>
                                        </p:tgtEl>
                                        <p:attrNameLst>
                                          <p:attrName>style.visibility</p:attrName>
                                        </p:attrNameLst>
                                      </p:cBhvr>
                                      <p:to>
                                        <p:strVal val="visible"/>
                                      </p:to>
                                    </p:set>
                                    <p:animEffect transition="in" filter="dissolve">
                                      <p:cBhvr>
                                        <p:cTn id="7" dur="500"/>
                                        <p:tgtEl>
                                          <p:spTgt spid="30823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8229"/>
                                        </p:tgtEl>
                                        <p:attrNameLst>
                                          <p:attrName>style.visibility</p:attrName>
                                        </p:attrNameLst>
                                      </p:cBhvr>
                                      <p:to>
                                        <p:strVal val="visible"/>
                                      </p:to>
                                    </p:set>
                                    <p:animEffect transition="in" filter="dissolve">
                                      <p:cBhvr>
                                        <p:cTn id="11" dur="500"/>
                                        <p:tgtEl>
                                          <p:spTgt spid="30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9" grpId="0" animBg="1" autoUpdateAnimBg="0"/>
      <p:bldP spid="308230" grpId="0" animBg="1"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2567027F-3E0C-4D5D-8324-F6E3FBFAF3D1}" type="slidenum">
              <a:rPr lang="en-US" altLang="en-US"/>
              <a:pPr/>
              <a:t>180</a:t>
            </a:fld>
            <a:endParaRPr lang="en-US" altLang="en-US"/>
          </a:p>
        </p:txBody>
      </p:sp>
      <p:pic>
        <p:nvPicPr>
          <p:cNvPr id="489474" name="Picture 2" descr="E:\ghaznavi\new-tcl-tk\pwrd2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14600"/>
            <a:ext cx="24193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89475" name="Picture 3" descr="D:\users\mbgg\Inter-os\ppts-zip\new-tcl-tk\team-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14600"/>
            <a:ext cx="54864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89476" name="Rectangle 4"/>
          <p:cNvSpPr>
            <a:spLocks noChangeArrowheads="1"/>
          </p:cNvSpPr>
          <p:nvPr/>
        </p:nvSpPr>
        <p:spPr bwMode="auto">
          <a:xfrm>
            <a:off x="609600" y="838200"/>
            <a:ext cx="6172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cs typeface="Times New Roman (Arabic)" panose="02020603050405020304" pitchFamily="18" charset="0"/>
              </a:defRPr>
            </a:lvl1pPr>
            <a:lvl2pPr>
              <a:defRPr sz="4400">
                <a:solidFill>
                  <a:schemeClr val="tx2"/>
                </a:solidFill>
                <a:latin typeface="Times New Roman" panose="02020603050405020304" pitchFamily="18" charset="0"/>
                <a:cs typeface="Times New Roman (Arabic)" panose="02020603050405020304" pitchFamily="18" charset="0"/>
              </a:defRPr>
            </a:lvl2pPr>
            <a:lvl3pPr>
              <a:defRPr sz="4400">
                <a:solidFill>
                  <a:schemeClr val="tx2"/>
                </a:solidFill>
                <a:latin typeface="Times New Roman" panose="02020603050405020304" pitchFamily="18" charset="0"/>
                <a:cs typeface="Times New Roman (Arabic)" panose="02020603050405020304" pitchFamily="18" charset="0"/>
              </a:defRPr>
            </a:lvl3pPr>
            <a:lvl4pPr>
              <a:defRPr sz="4400">
                <a:solidFill>
                  <a:schemeClr val="tx2"/>
                </a:solidFill>
                <a:latin typeface="Times New Roman" panose="02020603050405020304" pitchFamily="18" charset="0"/>
                <a:cs typeface="Times New Roman (Arabic)" panose="02020603050405020304" pitchFamily="18" charset="0"/>
              </a:defRPr>
            </a:lvl4pPr>
            <a:lvl5pPr>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a:lstStyle>
          <a:p>
            <a:r>
              <a:rPr lang="en-US" altLang="en-US">
                <a:solidFill>
                  <a:schemeClr val="bg1"/>
                </a:solidFill>
              </a:rPr>
              <a:t>Tcl/Tk Developing Team</a:t>
            </a:r>
            <a:endParaRPr lang="en-US" altLang="en-US"/>
          </a:p>
        </p:txBody>
      </p:sp>
      <p:sp>
        <p:nvSpPr>
          <p:cNvPr id="489477"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89478"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9479"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9479"/>
                                        </p:tgtEl>
                                        <p:attrNameLst>
                                          <p:attrName>style.visibility</p:attrName>
                                        </p:attrNameLst>
                                      </p:cBhvr>
                                      <p:to>
                                        <p:strVal val="visible"/>
                                      </p:to>
                                    </p:set>
                                    <p:animEffect transition="in" filter="dissolve">
                                      <p:cBhvr>
                                        <p:cTn id="7" dur="500"/>
                                        <p:tgtEl>
                                          <p:spTgt spid="489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9" grpId="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3098C278-882C-4885-889E-CCFC247ACFBD}" type="slidenum">
              <a:rPr lang="en-US" altLang="en-US"/>
              <a:pPr/>
              <a:t>181</a:t>
            </a:fld>
            <a:endParaRPr lang="en-US" altLang="en-US"/>
          </a:p>
        </p:txBody>
      </p:sp>
      <p:pic>
        <p:nvPicPr>
          <p:cNvPr id="490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49053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0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990600"/>
            <a:ext cx="11049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0500"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0501"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0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0502"/>
                                        </p:tgtEl>
                                        <p:attrNameLst>
                                          <p:attrName>style.visibility</p:attrName>
                                        </p:attrNameLst>
                                      </p:cBhvr>
                                      <p:to>
                                        <p:strVal val="visible"/>
                                      </p:to>
                                    </p:set>
                                    <p:animEffect transition="in" filter="dissolve">
                                      <p:cBhvr>
                                        <p:cTn id="7" dur="500"/>
                                        <p:tgtEl>
                                          <p:spTgt spid="49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02"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7A35B3F-53B5-4DA8-B703-10CCA0611BFE}" type="slidenum">
              <a:rPr lang="en-US" altLang="en-US"/>
              <a:pPr/>
              <a:t>182</a:t>
            </a:fld>
            <a:endParaRPr lang="en-US" altLang="en-US"/>
          </a:p>
        </p:txBody>
      </p:sp>
      <p:pic>
        <p:nvPicPr>
          <p:cNvPr id="491522" name="Picture 2" descr="E:\ghaznavi\new-tcl-tk\samples\catalo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6486525" cy="4505325"/>
          </a:xfrm>
          <a:prstGeom prst="rect">
            <a:avLst/>
          </a:prstGeom>
          <a:noFill/>
          <a:extLst>
            <a:ext uri="{909E8E84-426E-40DD-AFC4-6F175D3DCCD1}">
              <a14:hiddenFill xmlns:a14="http://schemas.microsoft.com/office/drawing/2010/main">
                <a:solidFill>
                  <a:srgbClr val="FFFFFF"/>
                </a:solidFill>
              </a14:hiddenFill>
            </a:ext>
          </a:extLst>
        </p:spPr>
      </p:pic>
      <p:sp>
        <p:nvSpPr>
          <p:cNvPr id="49152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152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2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25"/>
                                        </p:tgtEl>
                                        <p:attrNameLst>
                                          <p:attrName>style.visibility</p:attrName>
                                        </p:attrNameLst>
                                      </p:cBhvr>
                                      <p:to>
                                        <p:strVal val="visible"/>
                                      </p:to>
                                    </p:set>
                                    <p:animEffect transition="in" filter="dissolve">
                                      <p:cBhvr>
                                        <p:cTn id="7" dur="500"/>
                                        <p:tgtEl>
                                          <p:spTgt spid="491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5" grpId="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BBBC6BB7-099A-4D2B-AF8F-6A1F3CFE7D55}" type="slidenum">
              <a:rPr lang="en-US" altLang="en-US"/>
              <a:pPr/>
              <a:t>183</a:t>
            </a:fld>
            <a:endParaRPr lang="en-US" altLang="en-US"/>
          </a:p>
        </p:txBody>
      </p:sp>
      <p:pic>
        <p:nvPicPr>
          <p:cNvPr id="492546" name="Picture 2" descr="E:\ghaznavi\new-tcl-tk\samples\dr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4029075" cy="3028950"/>
          </a:xfrm>
          <a:prstGeom prst="rect">
            <a:avLst/>
          </a:prstGeom>
          <a:noFill/>
          <a:extLst>
            <a:ext uri="{909E8E84-426E-40DD-AFC4-6F175D3DCCD1}">
              <a14:hiddenFill xmlns:a14="http://schemas.microsoft.com/office/drawing/2010/main">
                <a:solidFill>
                  <a:srgbClr val="FFFFFF"/>
                </a:solidFill>
              </a14:hiddenFill>
            </a:ext>
          </a:extLst>
        </p:spPr>
      </p:pic>
      <p:sp>
        <p:nvSpPr>
          <p:cNvPr id="49254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254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54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2549"/>
                                        </p:tgtEl>
                                        <p:attrNameLst>
                                          <p:attrName>style.visibility</p:attrName>
                                        </p:attrNameLst>
                                      </p:cBhvr>
                                      <p:to>
                                        <p:strVal val="visible"/>
                                      </p:to>
                                    </p:set>
                                    <p:animEffect transition="in" filter="dissolve">
                                      <p:cBhvr>
                                        <p:cTn id="7" dur="500"/>
                                        <p:tgtEl>
                                          <p:spTgt spid="492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9" grpId="0" animBg="1"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5DE2498-7286-44EB-9F5B-27E9B43A459D}" type="slidenum">
              <a:rPr lang="en-US" altLang="en-US"/>
              <a:pPr/>
              <a:t>184</a:t>
            </a:fld>
            <a:endParaRPr lang="en-US" altLang="en-US"/>
          </a:p>
        </p:txBody>
      </p:sp>
      <p:pic>
        <p:nvPicPr>
          <p:cNvPr id="493570" name="Picture 2" descr="E:\ghaznavi\new-tcl-tk\samples\electr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534150" cy="4572000"/>
          </a:xfrm>
          <a:prstGeom prst="rect">
            <a:avLst/>
          </a:prstGeom>
          <a:noFill/>
          <a:extLst>
            <a:ext uri="{909E8E84-426E-40DD-AFC4-6F175D3DCCD1}">
              <a14:hiddenFill xmlns:a14="http://schemas.microsoft.com/office/drawing/2010/main">
                <a:solidFill>
                  <a:srgbClr val="FFFFFF"/>
                </a:solidFill>
              </a14:hiddenFill>
            </a:ext>
          </a:extLst>
        </p:spPr>
      </p:pic>
      <p:sp>
        <p:nvSpPr>
          <p:cNvPr id="49357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357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357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3573"/>
                                        </p:tgtEl>
                                        <p:attrNameLst>
                                          <p:attrName>style.visibility</p:attrName>
                                        </p:attrNameLst>
                                      </p:cBhvr>
                                      <p:to>
                                        <p:strVal val="visible"/>
                                      </p:to>
                                    </p:set>
                                    <p:animEffect transition="in" filter="dissolve">
                                      <p:cBhvr>
                                        <p:cTn id="7" dur="500"/>
                                        <p:tgtEl>
                                          <p:spTgt spid="493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3"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35E7E22F-B7FA-4AF3-BAAA-3684DFBC2A8C}" type="slidenum">
              <a:rPr lang="en-US" altLang="en-US"/>
              <a:pPr/>
              <a:t>185</a:t>
            </a:fld>
            <a:endParaRPr lang="en-US" altLang="en-US"/>
          </a:p>
        </p:txBody>
      </p:sp>
      <p:pic>
        <p:nvPicPr>
          <p:cNvPr id="494594" name="Picture 2" descr="E:\ghaznavi\new-tcl-tk\samples\itked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5895975" cy="5067300"/>
          </a:xfrm>
          <a:prstGeom prst="rect">
            <a:avLst/>
          </a:prstGeom>
          <a:noFill/>
          <a:extLst>
            <a:ext uri="{909E8E84-426E-40DD-AFC4-6F175D3DCCD1}">
              <a14:hiddenFill xmlns:a14="http://schemas.microsoft.com/office/drawing/2010/main">
                <a:solidFill>
                  <a:srgbClr val="FFFFFF"/>
                </a:solidFill>
              </a14:hiddenFill>
            </a:ext>
          </a:extLst>
        </p:spPr>
      </p:pic>
      <p:sp>
        <p:nvSpPr>
          <p:cNvPr id="49459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459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59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4597"/>
                                        </p:tgtEl>
                                        <p:attrNameLst>
                                          <p:attrName>style.visibility</p:attrName>
                                        </p:attrNameLst>
                                      </p:cBhvr>
                                      <p:to>
                                        <p:strVal val="visible"/>
                                      </p:to>
                                    </p:set>
                                    <p:animEffect transition="in" filter="dissolve">
                                      <p:cBhvr>
                                        <p:cTn id="7" dur="500"/>
                                        <p:tgtEl>
                                          <p:spTgt spid="494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7" grpId="0" animBg="1"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2C6CF47-49F3-4E12-9FE6-43DB09C67725}" type="slidenum">
              <a:rPr lang="en-US" altLang="en-US"/>
              <a:pPr/>
              <a:t>186</a:t>
            </a:fld>
            <a:endParaRPr lang="en-US" altLang="en-US"/>
          </a:p>
        </p:txBody>
      </p:sp>
      <p:pic>
        <p:nvPicPr>
          <p:cNvPr id="495618" name="Picture 2" descr="E:\ghaznavi\new-tcl-tk\samples\panoram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52488"/>
            <a:ext cx="7231063" cy="6005512"/>
          </a:xfrm>
          <a:prstGeom prst="rect">
            <a:avLst/>
          </a:prstGeom>
          <a:noFill/>
          <a:extLst>
            <a:ext uri="{909E8E84-426E-40DD-AFC4-6F175D3DCCD1}">
              <a14:hiddenFill xmlns:a14="http://schemas.microsoft.com/office/drawing/2010/main">
                <a:solidFill>
                  <a:srgbClr val="FFFFFF"/>
                </a:solidFill>
              </a14:hiddenFill>
            </a:ext>
          </a:extLst>
        </p:spPr>
      </p:pic>
      <p:sp>
        <p:nvSpPr>
          <p:cNvPr id="49561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562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562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5621"/>
                                        </p:tgtEl>
                                        <p:attrNameLst>
                                          <p:attrName>style.visibility</p:attrName>
                                        </p:attrNameLst>
                                      </p:cBhvr>
                                      <p:to>
                                        <p:strVal val="visible"/>
                                      </p:to>
                                    </p:set>
                                    <p:animEffect transition="in" filter="dissolve">
                                      <p:cBhvr>
                                        <p:cTn id="7" dur="500"/>
                                        <p:tgtEl>
                                          <p:spTgt spid="495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1"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79E5D2F-BA94-4BFF-BB19-3EDB81EAE8F0}" type="slidenum">
              <a:rPr lang="en-US" altLang="en-US"/>
              <a:pPr/>
              <a:t>187</a:t>
            </a:fld>
            <a:endParaRPr lang="en-US" altLang="en-US"/>
          </a:p>
        </p:txBody>
      </p:sp>
      <p:pic>
        <p:nvPicPr>
          <p:cNvPr id="496642" name="Picture 1026" descr="E:\ghaznavi\new-tcl-tk\samples\robo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4067175" cy="4962525"/>
          </a:xfrm>
          <a:prstGeom prst="rect">
            <a:avLst/>
          </a:prstGeom>
          <a:noFill/>
          <a:extLst>
            <a:ext uri="{909E8E84-426E-40DD-AFC4-6F175D3DCCD1}">
              <a14:hiddenFill xmlns:a14="http://schemas.microsoft.com/office/drawing/2010/main">
                <a:solidFill>
                  <a:srgbClr val="FFFFFF"/>
                </a:solidFill>
              </a14:hiddenFill>
            </a:ext>
          </a:extLst>
        </p:spPr>
      </p:pic>
      <p:sp>
        <p:nvSpPr>
          <p:cNvPr id="496643"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6644"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645"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6645"/>
                                        </p:tgtEl>
                                        <p:attrNameLst>
                                          <p:attrName>style.visibility</p:attrName>
                                        </p:attrNameLst>
                                      </p:cBhvr>
                                      <p:to>
                                        <p:strVal val="visible"/>
                                      </p:to>
                                    </p:set>
                                    <p:animEffect transition="in" filter="dissolve">
                                      <p:cBhvr>
                                        <p:cTn id="7" dur="500"/>
                                        <p:tgtEl>
                                          <p:spTgt spid="496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5"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E5C0E0FB-DE77-4D3F-B888-E760E95E8BB3}" type="slidenum">
              <a:rPr lang="en-US" altLang="en-US"/>
              <a:pPr/>
              <a:t>188</a:t>
            </a:fld>
            <a:endParaRPr lang="en-US" altLang="en-US"/>
          </a:p>
        </p:txBody>
      </p:sp>
      <p:pic>
        <p:nvPicPr>
          <p:cNvPr id="497666" name="Picture 2" descr="E:\ghaznavi\new-tcl-tk\samples\tcl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578725" cy="5310188"/>
          </a:xfrm>
          <a:prstGeom prst="rect">
            <a:avLst/>
          </a:prstGeom>
          <a:noFill/>
          <a:extLst>
            <a:ext uri="{909E8E84-426E-40DD-AFC4-6F175D3DCCD1}">
              <a14:hiddenFill xmlns:a14="http://schemas.microsoft.com/office/drawing/2010/main">
                <a:solidFill>
                  <a:srgbClr val="FFFFFF"/>
                </a:solidFill>
              </a14:hiddenFill>
            </a:ext>
          </a:extLst>
        </p:spPr>
      </p:pic>
      <p:sp>
        <p:nvSpPr>
          <p:cNvPr id="49766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766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766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7669"/>
                                        </p:tgtEl>
                                        <p:attrNameLst>
                                          <p:attrName>style.visibility</p:attrName>
                                        </p:attrNameLst>
                                      </p:cBhvr>
                                      <p:to>
                                        <p:strVal val="visible"/>
                                      </p:to>
                                    </p:set>
                                    <p:animEffect transition="in" filter="dissolve">
                                      <p:cBhvr>
                                        <p:cTn id="7" dur="500"/>
                                        <p:tgtEl>
                                          <p:spTgt spid="49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9" grpId="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5E42E01B-9327-4074-AC37-5C46B00B90DE}" type="slidenum">
              <a:rPr lang="en-US" altLang="en-US"/>
              <a:pPr/>
              <a:t>189</a:t>
            </a:fld>
            <a:endParaRPr lang="en-US" altLang="en-US"/>
          </a:p>
        </p:txBody>
      </p:sp>
      <p:pic>
        <p:nvPicPr>
          <p:cNvPr id="498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71600"/>
            <a:ext cx="4341813" cy="355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8691" name="Rectangle 3"/>
          <p:cNvSpPr>
            <a:spLocks noChangeArrowheads="1"/>
          </p:cNvSpPr>
          <p:nvPr/>
        </p:nvSpPr>
        <p:spPr bwMode="auto">
          <a:xfrm>
            <a:off x="2895600" y="838200"/>
            <a:ext cx="532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bg1"/>
                </a:solidFill>
              </a:rPr>
              <a:t>VGUI: VHDL - Graphic User Interface</a:t>
            </a:r>
          </a:p>
        </p:txBody>
      </p:sp>
      <p:sp>
        <p:nvSpPr>
          <p:cNvPr id="498692" name="Rectangle 4"/>
          <p:cNvSpPr>
            <a:spLocks noChangeArrowheads="1"/>
          </p:cNvSpPr>
          <p:nvPr/>
        </p:nvSpPr>
        <p:spPr bwMode="auto">
          <a:xfrm>
            <a:off x="1828800" y="4876800"/>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solidFill>
                  <a:schemeClr val="bg1"/>
                </a:solidFill>
              </a:rPr>
              <a:t>Ref: http://www.atl.external.lmco.com/rassp/vgui/</a:t>
            </a:r>
          </a:p>
        </p:txBody>
      </p:sp>
      <p:sp>
        <p:nvSpPr>
          <p:cNvPr id="498693" name="Rectangle 5"/>
          <p:cNvSpPr>
            <a:spLocks noChangeArrowheads="1"/>
          </p:cNvSpPr>
          <p:nvPr/>
        </p:nvSpPr>
        <p:spPr bwMode="auto">
          <a:xfrm>
            <a:off x="1828800" y="5334000"/>
            <a:ext cx="250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solidFill>
                  <a:schemeClr val="bg1"/>
                </a:solidFill>
              </a:rPr>
              <a:t>Free for Download</a:t>
            </a:r>
          </a:p>
        </p:txBody>
      </p:sp>
      <p:sp>
        <p:nvSpPr>
          <p:cNvPr id="498694" name="Text Box 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8695" name="Rectangle 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696" name="AutoShape 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dissolve">
                                      <p:cBhvr>
                                        <p:cTn id="7" dur="500"/>
                                        <p:tgtEl>
                                          <p:spTgt spid="498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fld id="{5ED125B0-D4D4-4965-AA20-8B03168FD22C}" type="slidenum">
              <a:rPr lang="en-US" altLang="en-US"/>
              <a:pPr/>
              <a:t>19</a:t>
            </a:fld>
            <a:endParaRPr lang="en-US" altLang="en-US"/>
          </a:p>
        </p:txBody>
      </p:sp>
      <p:sp>
        <p:nvSpPr>
          <p:cNvPr id="310274" name="Text Box 2050"/>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10275"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78" name="AutoShape 205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10279" name="Rectangle 2055"/>
          <p:cNvSpPr>
            <a:spLocks noChangeArrowheads="1"/>
          </p:cNvSpPr>
          <p:nvPr/>
        </p:nvSpPr>
        <p:spPr bwMode="auto">
          <a:xfrm>
            <a:off x="685800" y="914400"/>
            <a:ext cx="6781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cs typeface="Times New Roman (Arabic)" panose="02020603050405020304" pitchFamily="18" charset="0"/>
              </a:defRPr>
            </a:lvl1pPr>
            <a:lvl2pPr>
              <a:defRPr sz="4400">
                <a:solidFill>
                  <a:schemeClr val="tx2"/>
                </a:solidFill>
                <a:latin typeface="Times New Roman" panose="02020603050405020304" pitchFamily="18" charset="0"/>
                <a:cs typeface="Times New Roman (Arabic)" panose="02020603050405020304" pitchFamily="18" charset="0"/>
              </a:defRPr>
            </a:lvl2pPr>
            <a:lvl3pPr>
              <a:defRPr sz="4400">
                <a:solidFill>
                  <a:schemeClr val="tx2"/>
                </a:solidFill>
                <a:latin typeface="Times New Roman" panose="02020603050405020304" pitchFamily="18" charset="0"/>
                <a:cs typeface="Times New Roman (Arabic)" panose="02020603050405020304" pitchFamily="18" charset="0"/>
              </a:defRPr>
            </a:lvl3pPr>
            <a:lvl4pPr>
              <a:defRPr sz="4400">
                <a:solidFill>
                  <a:schemeClr val="tx2"/>
                </a:solidFill>
                <a:latin typeface="Times New Roman" panose="02020603050405020304" pitchFamily="18" charset="0"/>
                <a:cs typeface="Times New Roman (Arabic)" panose="02020603050405020304" pitchFamily="18" charset="0"/>
              </a:defRPr>
            </a:lvl4pPr>
            <a:lvl5pPr>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a:lstStyle>
          <a:p>
            <a:pPr algn="l"/>
            <a:r>
              <a:rPr lang="en-US" altLang="en-US" sz="4000">
                <a:solidFill>
                  <a:schemeClr val="bg1"/>
                </a:solidFill>
              </a:rPr>
              <a:t>Linux GNU Open Source O.S.</a:t>
            </a:r>
            <a:endParaRPr lang="en-US" altLang="en-US"/>
          </a:p>
        </p:txBody>
      </p:sp>
      <p:pic>
        <p:nvPicPr>
          <p:cNvPr id="310280" name="Picture 2056" descr="E:\ghaznavi\web-images\misc\linux\linu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762000"/>
            <a:ext cx="130492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310281" name="Picture 2057" descr="E:\ghaznavi\web-images\misc\linux\linux_logo_320x13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495800"/>
            <a:ext cx="30384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10282" name="Picture 2058" descr="E:\ghaznavi\web-images\misc\linux\Linus-Torvalds\linus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52800"/>
            <a:ext cx="1771650" cy="2581275"/>
          </a:xfrm>
          <a:prstGeom prst="rect">
            <a:avLst/>
          </a:prstGeom>
          <a:noFill/>
          <a:extLst>
            <a:ext uri="{909E8E84-426E-40DD-AFC4-6F175D3DCCD1}">
              <a14:hiddenFill xmlns:a14="http://schemas.microsoft.com/office/drawing/2010/main">
                <a:solidFill>
                  <a:srgbClr val="FFFFFF"/>
                </a:solidFill>
              </a14:hiddenFill>
            </a:ext>
          </a:extLst>
        </p:spPr>
      </p:pic>
      <p:sp>
        <p:nvSpPr>
          <p:cNvPr id="310283" name="Text Box 2059"/>
          <p:cNvSpPr txBox="1">
            <a:spLocks noChangeArrowheads="1"/>
          </p:cNvSpPr>
          <p:nvPr/>
        </p:nvSpPr>
        <p:spPr bwMode="auto">
          <a:xfrm>
            <a:off x="1143000" y="27432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b="1" i="1">
                <a:solidFill>
                  <a:schemeClr val="bg1"/>
                </a:solidFill>
              </a:rPr>
              <a:t>Linus-Torvalds Linux initiator</a:t>
            </a:r>
            <a:endParaRPr lang="en-US" altLang="en-US"/>
          </a:p>
        </p:txBody>
      </p:sp>
      <p:pic>
        <p:nvPicPr>
          <p:cNvPr id="310284" name="Picture 2060" descr="E:\ghaznavi\web-images\misc\linux\penguit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95600"/>
            <a:ext cx="2190750" cy="1419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0278"/>
                                        </p:tgtEl>
                                        <p:attrNameLst>
                                          <p:attrName>style.visibility</p:attrName>
                                        </p:attrNameLst>
                                      </p:cBhvr>
                                      <p:to>
                                        <p:strVal val="visible"/>
                                      </p:to>
                                    </p:set>
                                    <p:animEffect transition="in" filter="dissolve">
                                      <p:cBhvr>
                                        <p:cTn id="7" dur="500"/>
                                        <p:tgtEl>
                                          <p:spTgt spid="310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8" grpId="0" animBg="1"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311E1A2A-5522-4EC6-ABE2-949F6D5A19AC}" type="slidenum">
              <a:rPr lang="en-US" altLang="en-US"/>
              <a:pPr/>
              <a:t>190</a:t>
            </a:fld>
            <a:endParaRPr lang="en-US" altLang="en-US"/>
          </a:p>
        </p:txBody>
      </p:sp>
      <p:pic>
        <p:nvPicPr>
          <p:cNvPr id="499714"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9715"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99716"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9717"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9717"/>
                                        </p:tgtEl>
                                        <p:attrNameLst>
                                          <p:attrName>style.visibility</p:attrName>
                                        </p:attrNameLst>
                                      </p:cBhvr>
                                      <p:to>
                                        <p:strVal val="visible"/>
                                      </p:to>
                                    </p:set>
                                    <p:animEffect transition="in" filter="dissolve">
                                      <p:cBhvr>
                                        <p:cTn id="7" dur="500"/>
                                        <p:tgtEl>
                                          <p:spTgt spid="499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7" grpId="0" animBg="1"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81AD8E3-3AF1-4C6D-A0F1-4EBED5D9EEAD}" type="slidenum">
              <a:rPr lang="en-US" altLang="en-US"/>
              <a:pPr/>
              <a:t>191</a:t>
            </a:fld>
            <a:endParaRPr lang="en-US" altLang="en-US"/>
          </a:p>
        </p:txBody>
      </p:sp>
      <p:pic>
        <p:nvPicPr>
          <p:cNvPr id="500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073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074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074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0741"/>
                                        </p:tgtEl>
                                        <p:attrNameLst>
                                          <p:attrName>style.visibility</p:attrName>
                                        </p:attrNameLst>
                                      </p:cBhvr>
                                      <p:to>
                                        <p:strVal val="visible"/>
                                      </p:to>
                                    </p:set>
                                    <p:animEffect transition="in" filter="dissolve">
                                      <p:cBhvr>
                                        <p:cTn id="7" dur="500"/>
                                        <p:tgtEl>
                                          <p:spTgt spid="500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1" grpId="0" animBg="1"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F236394-5793-496E-9296-3BCAE7B2F0F9}" type="slidenum">
              <a:rPr lang="en-US" altLang="en-US"/>
              <a:pPr/>
              <a:t>192</a:t>
            </a:fld>
            <a:endParaRPr lang="en-US" altLang="en-US"/>
          </a:p>
        </p:txBody>
      </p:sp>
      <p:pic>
        <p:nvPicPr>
          <p:cNvPr id="501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6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176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76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1765"/>
                                        </p:tgtEl>
                                        <p:attrNameLst>
                                          <p:attrName>style.visibility</p:attrName>
                                        </p:attrNameLst>
                                      </p:cBhvr>
                                      <p:to>
                                        <p:strVal val="visible"/>
                                      </p:to>
                                    </p:set>
                                    <p:animEffect transition="in" filter="dissolve">
                                      <p:cBhvr>
                                        <p:cTn id="7" dur="500"/>
                                        <p:tgtEl>
                                          <p:spTgt spid="501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5"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EC6D70BD-C360-4B8F-B006-67F0F6922F23}" type="slidenum">
              <a:rPr lang="en-US" altLang="en-US"/>
              <a:pPr/>
              <a:t>193</a:t>
            </a:fld>
            <a:endParaRPr lang="en-US" altLang="en-US"/>
          </a:p>
        </p:txBody>
      </p:sp>
      <p:pic>
        <p:nvPicPr>
          <p:cNvPr id="502786"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2787"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2788"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789"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2789"/>
                                        </p:tgtEl>
                                        <p:attrNameLst>
                                          <p:attrName>style.visibility</p:attrName>
                                        </p:attrNameLst>
                                      </p:cBhvr>
                                      <p:to>
                                        <p:strVal val="visible"/>
                                      </p:to>
                                    </p:set>
                                    <p:animEffect transition="in" filter="dissolve">
                                      <p:cBhvr>
                                        <p:cTn id="7" dur="500"/>
                                        <p:tgtEl>
                                          <p:spTgt spid="502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9" grpId="0" animBg="1"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7FEAE65-6598-4BE2-AE21-62BAC945163D}" type="slidenum">
              <a:rPr lang="en-US" altLang="en-US"/>
              <a:pPr/>
              <a:t>194</a:t>
            </a:fld>
            <a:endParaRPr lang="en-US" altLang="en-US"/>
          </a:p>
        </p:txBody>
      </p:sp>
      <p:pic>
        <p:nvPicPr>
          <p:cNvPr id="503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381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381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13"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3813"/>
                                        </p:tgtEl>
                                        <p:attrNameLst>
                                          <p:attrName>style.visibility</p:attrName>
                                        </p:attrNameLst>
                                      </p:cBhvr>
                                      <p:to>
                                        <p:strVal val="visible"/>
                                      </p:to>
                                    </p:set>
                                    <p:animEffect transition="in" filter="dissolve">
                                      <p:cBhvr>
                                        <p:cTn id="7" dur="500"/>
                                        <p:tgtEl>
                                          <p:spTgt spid="503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3" grpId="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999E2D6-ABE7-435C-A776-54FC3619BDFF}" type="slidenum">
              <a:rPr lang="en-US" altLang="en-US"/>
              <a:pPr/>
              <a:t>195</a:t>
            </a:fld>
            <a:endParaRPr lang="en-US" altLang="en-US"/>
          </a:p>
        </p:txBody>
      </p:sp>
      <p:pic>
        <p:nvPicPr>
          <p:cNvPr id="504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4835"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4836"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4837"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4837"/>
                                        </p:tgtEl>
                                        <p:attrNameLst>
                                          <p:attrName>style.visibility</p:attrName>
                                        </p:attrNameLst>
                                      </p:cBhvr>
                                      <p:to>
                                        <p:strVal val="visible"/>
                                      </p:to>
                                    </p:set>
                                    <p:animEffect transition="in" filter="dissolve">
                                      <p:cBhvr>
                                        <p:cTn id="7" dur="500"/>
                                        <p:tgtEl>
                                          <p:spTgt spid="504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7"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245EC622-4B7C-4E18-AA0A-A24325F75EA8}" type="slidenum">
              <a:rPr lang="en-US" altLang="en-US"/>
              <a:pPr/>
              <a:t>196</a:t>
            </a:fld>
            <a:endParaRPr lang="en-US" altLang="en-US"/>
          </a:p>
        </p:txBody>
      </p:sp>
      <p:sp>
        <p:nvSpPr>
          <p:cNvPr id="505858" name="Rectangle 2"/>
          <p:cNvSpPr>
            <a:spLocks noChangeArrowheads="1"/>
          </p:cNvSpPr>
          <p:nvPr/>
        </p:nvSpPr>
        <p:spPr bwMode="auto">
          <a:xfrm>
            <a:off x="228600" y="457200"/>
            <a:ext cx="3962400" cy="589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000">
                <a:solidFill>
                  <a:schemeClr val="bg1"/>
                </a:solidFill>
              </a:rPr>
              <a:t>----------------------------------------------------------------------------</a:t>
            </a:r>
          </a:p>
          <a:p>
            <a:pPr algn="l"/>
            <a:r>
              <a:rPr lang="en-US" altLang="en-US" sz="1000">
                <a:solidFill>
                  <a:schemeClr val="bg1"/>
                </a:solidFill>
              </a:rPr>
              <a:t>-- VHDL EXPORT File:    D:\source\vgui\ff.vhdl                             -</a:t>
            </a:r>
          </a:p>
          <a:p>
            <a:pPr algn="l"/>
            <a:r>
              <a:rPr lang="en-US" altLang="en-US" sz="1000">
                <a:solidFill>
                  <a:schemeClr val="bg1"/>
                </a:solidFill>
              </a:rPr>
              <a:t>----------------------------------------------------------------------------</a:t>
            </a:r>
          </a:p>
          <a:p>
            <a:pPr algn="l"/>
            <a:r>
              <a:rPr lang="en-US" altLang="en-US" sz="1000">
                <a:solidFill>
                  <a:schemeClr val="bg1"/>
                </a:solidFill>
              </a:rPr>
              <a:t>ENTITY  MS_FlipFlop  IS</a:t>
            </a:r>
          </a:p>
          <a:p>
            <a:pPr algn="l"/>
            <a:r>
              <a:rPr lang="en-US" altLang="en-US" sz="1000">
                <a:solidFill>
                  <a:schemeClr val="bg1"/>
                </a:solidFill>
              </a:rPr>
              <a:t>  PORT(	 Clock	: IN bit;</a:t>
            </a:r>
          </a:p>
          <a:p>
            <a:pPr algn="l"/>
            <a:r>
              <a:rPr lang="en-US" altLang="en-US" sz="1000">
                <a:solidFill>
                  <a:schemeClr val="bg1"/>
                </a:solidFill>
              </a:rPr>
              <a:t>	 Qbar, Q	: OUT bit;</a:t>
            </a:r>
          </a:p>
          <a:p>
            <a:pPr algn="l"/>
            <a:r>
              <a:rPr lang="en-US" altLang="en-US" sz="1000">
                <a:solidFill>
                  <a:schemeClr val="bg1"/>
                </a:solidFill>
              </a:rPr>
              <a:t>	 R, S	: IN bit</a:t>
            </a:r>
          </a:p>
          <a:p>
            <a:pPr algn="l"/>
            <a:r>
              <a:rPr lang="en-US" altLang="en-US" sz="1000">
                <a:solidFill>
                  <a:schemeClr val="bg1"/>
                </a:solidFill>
              </a:rPr>
              <a:t>      );</a:t>
            </a:r>
          </a:p>
          <a:p>
            <a:pPr algn="l"/>
            <a:r>
              <a:rPr lang="en-US" altLang="en-US" sz="1000">
                <a:solidFill>
                  <a:schemeClr val="bg1"/>
                </a:solidFill>
              </a:rPr>
              <a:t>END MS_FlipFlop;</a:t>
            </a:r>
          </a:p>
          <a:p>
            <a:pPr algn="l"/>
            <a:endParaRPr lang="en-US" altLang="en-US" sz="1000">
              <a:solidFill>
                <a:schemeClr val="bg1"/>
              </a:solidFill>
            </a:endParaRPr>
          </a:p>
          <a:p>
            <a:pPr algn="l"/>
            <a:r>
              <a:rPr lang="en-US" altLang="en-US" sz="1000">
                <a:solidFill>
                  <a:schemeClr val="bg1"/>
                </a:solidFill>
              </a:rPr>
              <a:t>ARCHITECTURE  structure  OF  MS_FlipFlop  IS</a:t>
            </a:r>
          </a:p>
          <a:p>
            <a:pPr algn="l"/>
            <a:r>
              <a:rPr lang="en-US" altLang="en-US" sz="1000">
                <a:solidFill>
                  <a:schemeClr val="bg1"/>
                </a:solidFill>
              </a:rPr>
              <a:t>  SIGNAL  L2, L3, L4, L7  : bit;</a:t>
            </a:r>
          </a:p>
          <a:p>
            <a:pPr algn="l"/>
            <a:r>
              <a:rPr lang="en-US" altLang="en-US" sz="1000">
                <a:solidFill>
                  <a:schemeClr val="bg1"/>
                </a:solidFill>
              </a:rPr>
              <a:t>  COMPONENT RS_FlipFlop</a:t>
            </a:r>
          </a:p>
          <a:p>
            <a:pPr algn="l"/>
            <a:r>
              <a:rPr lang="en-US" altLang="en-US" sz="1000">
                <a:solidFill>
                  <a:schemeClr val="bg1"/>
                </a:solidFill>
              </a:rPr>
              <a:t>	PORT(	 Q, Qbar	: OUT bit;</a:t>
            </a:r>
          </a:p>
          <a:p>
            <a:pPr algn="l"/>
            <a:r>
              <a:rPr lang="en-US" altLang="en-US" sz="1000">
                <a:solidFill>
                  <a:schemeClr val="bg1"/>
                </a:solidFill>
              </a:rPr>
              <a:t>	 clock, Clear, Preset, Reset, Set	: IN bit</a:t>
            </a:r>
          </a:p>
          <a:p>
            <a:pPr algn="l"/>
            <a:r>
              <a:rPr lang="en-US" altLang="en-US" sz="1000">
                <a:solidFill>
                  <a:schemeClr val="bg1"/>
                </a:solidFill>
              </a:rPr>
              <a:t>	    );</a:t>
            </a:r>
          </a:p>
          <a:p>
            <a:pPr algn="l"/>
            <a:r>
              <a:rPr lang="en-US" altLang="en-US" sz="1000">
                <a:solidFill>
                  <a:schemeClr val="bg1"/>
                </a:solidFill>
              </a:rPr>
              <a:t>   END COMPONENT;</a:t>
            </a:r>
          </a:p>
          <a:p>
            <a:pPr algn="l"/>
            <a:r>
              <a:rPr lang="en-US" altLang="en-US" sz="1000">
                <a:solidFill>
                  <a:schemeClr val="bg1"/>
                </a:solidFill>
              </a:rPr>
              <a:t>  COMPONENT Invertor</a:t>
            </a:r>
          </a:p>
          <a:p>
            <a:pPr algn="l"/>
            <a:r>
              <a:rPr lang="en-US" altLang="en-US" sz="1000">
                <a:solidFill>
                  <a:schemeClr val="bg1"/>
                </a:solidFill>
              </a:rPr>
              <a:t>	PORT(	 o1	: OUT bit;</a:t>
            </a:r>
          </a:p>
          <a:p>
            <a:pPr algn="l"/>
            <a:r>
              <a:rPr lang="en-US" altLang="en-US" sz="1000">
                <a:solidFill>
                  <a:schemeClr val="bg1"/>
                </a:solidFill>
              </a:rPr>
              <a:t>		 a	: IN bit</a:t>
            </a:r>
          </a:p>
          <a:p>
            <a:pPr algn="l"/>
            <a:r>
              <a:rPr lang="en-US" altLang="en-US" sz="1000">
                <a:solidFill>
                  <a:schemeClr val="bg1"/>
                </a:solidFill>
              </a:rPr>
              <a:t>	    );</a:t>
            </a:r>
          </a:p>
          <a:p>
            <a:pPr algn="l"/>
            <a:r>
              <a:rPr lang="en-US" altLang="en-US" sz="1000">
                <a:solidFill>
                  <a:schemeClr val="bg1"/>
                </a:solidFill>
              </a:rPr>
              <a:t>   END COMPONENT;</a:t>
            </a:r>
          </a:p>
          <a:p>
            <a:pPr algn="l"/>
            <a:r>
              <a:rPr lang="en-US" altLang="en-US" sz="1000">
                <a:solidFill>
                  <a:schemeClr val="bg1"/>
                </a:solidFill>
              </a:rPr>
              <a:t>  COMPONENT passthrough</a:t>
            </a:r>
          </a:p>
          <a:p>
            <a:pPr algn="l"/>
            <a:r>
              <a:rPr lang="en-US" altLang="en-US" sz="1000">
                <a:solidFill>
                  <a:schemeClr val="bg1"/>
                </a:solidFill>
              </a:rPr>
              <a:t>	PORT(	 in	: IN bit;</a:t>
            </a:r>
          </a:p>
          <a:p>
            <a:pPr algn="l"/>
            <a:r>
              <a:rPr lang="en-US" altLang="en-US" sz="1000">
                <a:solidFill>
                  <a:schemeClr val="bg1"/>
                </a:solidFill>
              </a:rPr>
              <a:t>		 o1	: OUT bit</a:t>
            </a:r>
          </a:p>
          <a:p>
            <a:pPr algn="l"/>
            <a:r>
              <a:rPr lang="en-US" altLang="en-US" sz="1000">
                <a:solidFill>
                  <a:schemeClr val="bg1"/>
                </a:solidFill>
              </a:rPr>
              <a:t>	    );</a:t>
            </a:r>
          </a:p>
          <a:p>
            <a:pPr algn="l"/>
            <a:r>
              <a:rPr lang="en-US" altLang="en-US" sz="1000">
                <a:solidFill>
                  <a:schemeClr val="bg1"/>
                </a:solidFill>
              </a:rPr>
              <a:t>   END COMPONENT;</a:t>
            </a:r>
          </a:p>
          <a:p>
            <a:pPr algn="l"/>
            <a:r>
              <a:rPr lang="en-US" altLang="en-US" sz="1000">
                <a:solidFill>
                  <a:schemeClr val="bg1"/>
                </a:solidFill>
              </a:rPr>
              <a:t>BEGIN</a:t>
            </a:r>
          </a:p>
          <a:p>
            <a:pPr algn="l"/>
            <a:r>
              <a:rPr lang="en-US" altLang="en-US" sz="1000">
                <a:solidFill>
                  <a:schemeClr val="bg1"/>
                </a:solidFill>
              </a:rPr>
              <a:t>  RS1 : RS_FlipFlop</a:t>
            </a:r>
          </a:p>
          <a:p>
            <a:pPr algn="l"/>
            <a:r>
              <a:rPr lang="en-US" altLang="en-US" sz="1000">
                <a:solidFill>
                  <a:schemeClr val="bg1"/>
                </a:solidFill>
              </a:rPr>
              <a:t>	PORT MAP( L4, L3, L2, null, null, R, S );</a:t>
            </a:r>
          </a:p>
          <a:p>
            <a:pPr algn="l"/>
            <a:r>
              <a:rPr lang="en-US" altLang="en-US" sz="1000">
                <a:solidFill>
                  <a:schemeClr val="bg1"/>
                </a:solidFill>
              </a:rPr>
              <a:t>  RS2 : RS_FlipFlop</a:t>
            </a:r>
          </a:p>
          <a:p>
            <a:pPr algn="l"/>
            <a:r>
              <a:rPr lang="en-US" altLang="en-US" sz="1000">
                <a:solidFill>
                  <a:schemeClr val="bg1"/>
                </a:solidFill>
              </a:rPr>
              <a:t>	PORT MAP( Q, Qbar, L7, null, null, L3, L4 );</a:t>
            </a:r>
          </a:p>
          <a:p>
            <a:pPr algn="l"/>
            <a:r>
              <a:rPr lang="en-US" altLang="en-US" sz="1000">
                <a:solidFill>
                  <a:schemeClr val="bg1"/>
                </a:solidFill>
              </a:rPr>
              <a:t>  Negate1 : Invertor</a:t>
            </a:r>
          </a:p>
          <a:p>
            <a:pPr algn="l"/>
            <a:r>
              <a:rPr lang="en-US" altLang="en-US" sz="1000">
                <a:solidFill>
                  <a:schemeClr val="bg1"/>
                </a:solidFill>
              </a:rPr>
              <a:t>	PORT MAP( L7, L2 );</a:t>
            </a:r>
          </a:p>
          <a:p>
            <a:pPr algn="l"/>
            <a:r>
              <a:rPr lang="en-US" altLang="en-US" sz="1000">
                <a:solidFill>
                  <a:schemeClr val="bg1"/>
                </a:solidFill>
              </a:rPr>
              <a:t>  pass : passthrough</a:t>
            </a:r>
          </a:p>
          <a:p>
            <a:pPr algn="l"/>
            <a:r>
              <a:rPr lang="en-US" altLang="en-US" sz="1000">
                <a:solidFill>
                  <a:schemeClr val="bg1"/>
                </a:solidFill>
              </a:rPr>
              <a:t>	PORT MAP( Clock, L2 );</a:t>
            </a:r>
          </a:p>
          <a:p>
            <a:pPr algn="l"/>
            <a:r>
              <a:rPr lang="en-US" altLang="en-US" sz="1000">
                <a:solidFill>
                  <a:schemeClr val="bg1"/>
                </a:solidFill>
              </a:rPr>
              <a:t>END structure;</a:t>
            </a:r>
            <a:br>
              <a:rPr lang="en-US" altLang="en-US" sz="1000">
                <a:solidFill>
                  <a:schemeClr val="bg1"/>
                </a:solidFill>
              </a:rPr>
            </a:br>
            <a:r>
              <a:rPr lang="en-US" altLang="en-US" sz="1000">
                <a:solidFill>
                  <a:schemeClr val="bg1"/>
                </a:solidFill>
              </a:rPr>
              <a:t>, ...</a:t>
            </a:r>
          </a:p>
        </p:txBody>
      </p:sp>
      <p:sp>
        <p:nvSpPr>
          <p:cNvPr id="505859" name="Rectangle 3"/>
          <p:cNvSpPr>
            <a:spLocks noChangeArrowheads="1"/>
          </p:cNvSpPr>
          <p:nvPr/>
        </p:nvSpPr>
        <p:spPr bwMode="auto">
          <a:xfrm>
            <a:off x="4267200" y="457200"/>
            <a:ext cx="4246563" cy="57610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200">
                <a:solidFill>
                  <a:schemeClr val="bg1"/>
                </a:solidFill>
              </a:rPr>
              <a:t>//---------------------------------------------------------------------------</a:t>
            </a:r>
          </a:p>
          <a:p>
            <a:pPr algn="l"/>
            <a:r>
              <a:rPr lang="en-US" altLang="en-US" sz="1200">
                <a:solidFill>
                  <a:schemeClr val="bg1"/>
                </a:solidFill>
              </a:rPr>
              <a:t>// Verlog EXPORT File:    D:\source\vgui\ff.vlg                            -</a:t>
            </a:r>
          </a:p>
          <a:p>
            <a:pPr algn="l"/>
            <a:r>
              <a:rPr lang="en-US" altLang="en-US" sz="1200">
                <a:solidFill>
                  <a:schemeClr val="bg1"/>
                </a:solidFill>
              </a:rPr>
              <a:t>//---------------------------------------------------------------------------</a:t>
            </a:r>
          </a:p>
          <a:p>
            <a:pPr algn="l"/>
            <a:r>
              <a:rPr lang="en-US" altLang="en-US" sz="1200">
                <a:solidFill>
                  <a:schemeClr val="bg1"/>
                </a:solidFill>
              </a:rPr>
              <a:t>module  MS_FlipFlop ( Clock, Qbar, Q, R, S );</a:t>
            </a:r>
          </a:p>
          <a:p>
            <a:pPr algn="l"/>
            <a:r>
              <a:rPr lang="en-US" altLang="en-US" sz="1200">
                <a:solidFill>
                  <a:schemeClr val="bg1"/>
                </a:solidFill>
              </a:rPr>
              <a:t>   input  Clock, R, S;</a:t>
            </a:r>
          </a:p>
          <a:p>
            <a:pPr algn="l"/>
            <a:r>
              <a:rPr lang="en-US" altLang="en-US" sz="1200">
                <a:solidFill>
                  <a:schemeClr val="bg1"/>
                </a:solidFill>
              </a:rPr>
              <a:t>   output  Qbar, Q;</a:t>
            </a:r>
          </a:p>
          <a:p>
            <a:pPr algn="l"/>
            <a:endParaRPr lang="en-US" altLang="en-US" sz="1200">
              <a:solidFill>
                <a:schemeClr val="bg1"/>
              </a:solidFill>
            </a:endParaRPr>
          </a:p>
          <a:p>
            <a:pPr algn="l"/>
            <a:r>
              <a:rPr lang="en-US" altLang="en-US" sz="1200">
                <a:solidFill>
                  <a:schemeClr val="bg1"/>
                </a:solidFill>
              </a:rPr>
              <a:t>   wire  L0, L1, L2, L3, L4, L5, L6, L7, L8, L9;</a:t>
            </a:r>
          </a:p>
          <a:p>
            <a:pPr algn="l"/>
            <a:endParaRPr lang="en-US" altLang="en-US" sz="1200">
              <a:solidFill>
                <a:schemeClr val="bg1"/>
              </a:solidFill>
            </a:endParaRPr>
          </a:p>
          <a:p>
            <a:pPr algn="l"/>
            <a:r>
              <a:rPr lang="en-US" altLang="en-US" sz="1200">
                <a:solidFill>
                  <a:schemeClr val="bg1"/>
                </a:solidFill>
              </a:rPr>
              <a:t>   RS_FlipFlop  RS1(  L4, L3, L2, null, null, R, S );</a:t>
            </a:r>
          </a:p>
          <a:p>
            <a:pPr algn="l"/>
            <a:r>
              <a:rPr lang="en-US" altLang="en-US" sz="1200">
                <a:solidFill>
                  <a:schemeClr val="bg1"/>
                </a:solidFill>
              </a:rPr>
              <a:t>   RS_FlipFlop  RS2(  Q, Qbar, L7, null, null, L3, L4 );</a:t>
            </a:r>
          </a:p>
          <a:p>
            <a:pPr algn="l"/>
            <a:r>
              <a:rPr lang="en-US" altLang="en-US" sz="1200">
                <a:solidFill>
                  <a:schemeClr val="bg1"/>
                </a:solidFill>
              </a:rPr>
              <a:t>   Invertor  Negate1(  L7, L2 );</a:t>
            </a:r>
          </a:p>
          <a:p>
            <a:pPr algn="l"/>
            <a:r>
              <a:rPr lang="en-US" altLang="en-US" sz="1200">
                <a:solidFill>
                  <a:schemeClr val="bg1"/>
                </a:solidFill>
              </a:rPr>
              <a:t>   passthrough  pass(  Clock, L2 );</a:t>
            </a:r>
          </a:p>
          <a:p>
            <a:pPr algn="l"/>
            <a:endParaRPr lang="en-US" altLang="en-US" sz="1200">
              <a:solidFill>
                <a:schemeClr val="bg1"/>
              </a:solidFill>
            </a:endParaRPr>
          </a:p>
          <a:p>
            <a:pPr algn="l"/>
            <a:r>
              <a:rPr lang="en-US" altLang="en-US" sz="1200">
                <a:solidFill>
                  <a:schemeClr val="bg1"/>
                </a:solidFill>
              </a:rPr>
              <a:t>endmodule   // MS_FlipFlop</a:t>
            </a:r>
          </a:p>
          <a:p>
            <a:pPr algn="l"/>
            <a:endParaRPr lang="en-US" altLang="en-US" sz="1200">
              <a:solidFill>
                <a:schemeClr val="bg1"/>
              </a:solidFill>
            </a:endParaRPr>
          </a:p>
          <a:p>
            <a:pPr algn="l"/>
            <a:r>
              <a:rPr lang="en-US" altLang="en-US" sz="1200">
                <a:solidFill>
                  <a:schemeClr val="bg1"/>
                </a:solidFill>
              </a:rPr>
              <a:t>module  RS_FlipFlop ( Q, Qbar, clock, Clear, Preset, Reset, Set );</a:t>
            </a:r>
          </a:p>
          <a:p>
            <a:pPr algn="l"/>
            <a:r>
              <a:rPr lang="en-US" altLang="en-US" sz="1200">
                <a:solidFill>
                  <a:schemeClr val="bg1"/>
                </a:solidFill>
              </a:rPr>
              <a:t>   input  clock, Clear, Preset, Reset, Set;</a:t>
            </a:r>
          </a:p>
          <a:p>
            <a:pPr algn="l"/>
            <a:r>
              <a:rPr lang="en-US" altLang="en-US" sz="1200">
                <a:solidFill>
                  <a:schemeClr val="bg1"/>
                </a:solidFill>
              </a:rPr>
              <a:t>   output  Q, Qbar;</a:t>
            </a:r>
          </a:p>
          <a:p>
            <a:pPr algn="l"/>
            <a:endParaRPr lang="en-US" altLang="en-US" sz="1200">
              <a:solidFill>
                <a:schemeClr val="bg1"/>
              </a:solidFill>
            </a:endParaRPr>
          </a:p>
          <a:p>
            <a:pPr algn="l"/>
            <a:r>
              <a:rPr lang="en-US" altLang="en-US" sz="1200">
                <a:solidFill>
                  <a:schemeClr val="bg1"/>
                </a:solidFill>
              </a:rPr>
              <a:t>   wire  L0, L1, L2, L3, L4, L5, L6, L7, L8, L9, L10,</a:t>
            </a:r>
          </a:p>
          <a:p>
            <a:pPr algn="l"/>
            <a:r>
              <a:rPr lang="en-US" altLang="en-US" sz="1200">
                <a:solidFill>
                  <a:schemeClr val="bg1"/>
                </a:solidFill>
              </a:rPr>
              <a:t>	  L11, L12, L13, L14;</a:t>
            </a:r>
          </a:p>
          <a:p>
            <a:pPr algn="l"/>
            <a:r>
              <a:rPr lang="en-US" altLang="en-US" sz="1200">
                <a:solidFill>
                  <a:schemeClr val="bg1"/>
                </a:solidFill>
              </a:rPr>
              <a:t>   AND_2in  And1(  L4, L2, Set );</a:t>
            </a:r>
          </a:p>
          <a:p>
            <a:pPr algn="l"/>
            <a:r>
              <a:rPr lang="en-US" altLang="en-US" sz="1200">
                <a:solidFill>
                  <a:schemeClr val="bg1"/>
                </a:solidFill>
              </a:rPr>
              <a:t>   AND_2in  And2(  L5, L2, Reset );</a:t>
            </a:r>
          </a:p>
          <a:p>
            <a:pPr algn="l"/>
            <a:r>
              <a:rPr lang="en-US" altLang="en-US" sz="1200">
                <a:solidFill>
                  <a:schemeClr val="bg1"/>
                </a:solidFill>
              </a:rPr>
              <a:t>   NOR_3in  Nor1(  L8, L9, Preset, L4 );</a:t>
            </a:r>
          </a:p>
          <a:p>
            <a:pPr algn="l"/>
            <a:r>
              <a:rPr lang="en-US" altLang="en-US" sz="1200">
                <a:solidFill>
                  <a:schemeClr val="bg1"/>
                </a:solidFill>
              </a:rPr>
              <a:t>   NOR_3in  Nor2(  L9, Clear, L8, L5 );</a:t>
            </a:r>
          </a:p>
          <a:p>
            <a:pPr algn="l"/>
            <a:r>
              <a:rPr lang="en-US" altLang="en-US" sz="1200">
                <a:solidFill>
                  <a:schemeClr val="bg1"/>
                </a:solidFill>
              </a:rPr>
              <a:t>   passthrough  pass(  clock, L2 );</a:t>
            </a:r>
          </a:p>
          <a:p>
            <a:pPr algn="l"/>
            <a:r>
              <a:rPr lang="en-US" altLang="en-US" sz="1200">
                <a:solidFill>
                  <a:schemeClr val="bg1"/>
                </a:solidFill>
              </a:rPr>
              <a:t>   passthrough  pass1(  L8, Qbar );</a:t>
            </a:r>
          </a:p>
          <a:p>
            <a:pPr algn="l"/>
            <a:r>
              <a:rPr lang="en-US" altLang="en-US" sz="1200">
                <a:solidFill>
                  <a:schemeClr val="bg1"/>
                </a:solidFill>
              </a:rPr>
              <a:t>   passthrough  pass2(  L9, Q );</a:t>
            </a:r>
          </a:p>
          <a:p>
            <a:pPr algn="l"/>
            <a:r>
              <a:rPr lang="en-US" altLang="en-US" sz="1200">
                <a:solidFill>
                  <a:schemeClr val="bg1"/>
                </a:solidFill>
              </a:rPr>
              <a:t>endmodule   // RS_FlipFlop</a:t>
            </a:r>
          </a:p>
          <a:p>
            <a:pPr algn="l"/>
            <a:r>
              <a:rPr lang="en-US" altLang="en-US" sz="1200">
                <a:solidFill>
                  <a:schemeClr val="bg1"/>
                </a:solidFill>
              </a:rPr>
              <a:t>,...</a:t>
            </a:r>
          </a:p>
        </p:txBody>
      </p:sp>
      <p:sp>
        <p:nvSpPr>
          <p:cNvPr id="505863" name="Text Box 7"/>
          <p:cNvSpPr txBox="1">
            <a:spLocks noChangeArrowheads="1"/>
          </p:cNvSpPr>
          <p:nvPr/>
        </p:nvSpPr>
        <p:spPr bwMode="auto">
          <a:xfrm>
            <a:off x="914400" y="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b="1">
                <a:solidFill>
                  <a:schemeClr val="bg1"/>
                </a:solidFill>
              </a:rPr>
              <a:t>Generated VHDL</a:t>
            </a:r>
          </a:p>
        </p:txBody>
      </p:sp>
      <p:sp>
        <p:nvSpPr>
          <p:cNvPr id="505864" name="Text Box 8"/>
          <p:cNvSpPr txBox="1">
            <a:spLocks noChangeArrowheads="1"/>
          </p:cNvSpPr>
          <p:nvPr/>
        </p:nvSpPr>
        <p:spPr bwMode="auto">
          <a:xfrm>
            <a:off x="4953000" y="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b="1">
                <a:solidFill>
                  <a:schemeClr val="bg1"/>
                </a:solidFill>
              </a:rPr>
              <a:t>Generated Verilog</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9C4896B8-42B8-4C87-BA46-29BEC2430076}" type="slidenum">
              <a:rPr lang="en-US" altLang="en-US"/>
              <a:pPr/>
              <a:t>197</a:t>
            </a:fld>
            <a:endParaRPr lang="en-US" altLang="en-US"/>
          </a:p>
        </p:txBody>
      </p:sp>
      <p:pic>
        <p:nvPicPr>
          <p:cNvPr id="506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6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2314575"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6884"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688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6886"/>
                                        </p:tgtEl>
                                        <p:attrNameLst>
                                          <p:attrName>style.visibility</p:attrName>
                                        </p:attrNameLst>
                                      </p:cBhvr>
                                      <p:to>
                                        <p:strVal val="visible"/>
                                      </p:to>
                                    </p:set>
                                    <p:animEffect transition="in" filter="dissolve">
                                      <p:cBhvr>
                                        <p:cTn id="7" dur="500"/>
                                        <p:tgtEl>
                                          <p:spTgt spid="506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6" grpId="0" animBg="1"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44AA5EE-2220-4CA9-BDFA-48BED54E06CB}" type="slidenum">
              <a:rPr lang="en-US" altLang="en-US"/>
              <a:pPr/>
              <a:t>198</a:t>
            </a:fld>
            <a:endParaRPr lang="en-US" altLang="en-US"/>
          </a:p>
        </p:txBody>
      </p:sp>
      <p:pic>
        <p:nvPicPr>
          <p:cNvPr id="507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790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790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790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7909"/>
                                        </p:tgtEl>
                                        <p:attrNameLst>
                                          <p:attrName>style.visibility</p:attrName>
                                        </p:attrNameLst>
                                      </p:cBhvr>
                                      <p:to>
                                        <p:strVal val="visible"/>
                                      </p:to>
                                    </p:set>
                                    <p:animEffect transition="in" filter="dissolve">
                                      <p:cBhvr>
                                        <p:cTn id="7" dur="500"/>
                                        <p:tgtEl>
                                          <p:spTgt spid="507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9" grpId="0" animBg="1"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1866BD3B-ABB9-4D1E-8503-52E67E76ED80}" type="slidenum">
              <a:rPr lang="en-US" altLang="en-US"/>
              <a:pPr/>
              <a:t>199</a:t>
            </a:fld>
            <a:endParaRPr lang="en-US" altLang="en-US"/>
          </a:p>
        </p:txBody>
      </p:sp>
      <p:pic>
        <p:nvPicPr>
          <p:cNvPr id="508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5657850"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8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657600"/>
            <a:ext cx="4470400"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8932"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8933"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893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8934"/>
                                        </p:tgtEl>
                                        <p:attrNameLst>
                                          <p:attrName>style.visibility</p:attrName>
                                        </p:attrNameLst>
                                      </p:cBhvr>
                                      <p:to>
                                        <p:strVal val="visible"/>
                                      </p:to>
                                    </p:set>
                                    <p:animEffect transition="in" filter="dissolve">
                                      <p:cBhvr>
                                        <p:cTn id="7" dur="500"/>
                                        <p:tgtEl>
                                          <p:spTgt spid="508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8EBD8642-C1F4-4B88-9388-13032C9D9583}" type="slidenum">
              <a:rPr lang="en-US" altLang="en-US"/>
              <a:pPr/>
              <a:t>2</a:t>
            </a:fld>
            <a:endParaRPr lang="en-US" altLang="en-US"/>
          </a:p>
        </p:txBody>
      </p:sp>
      <p:sp>
        <p:nvSpPr>
          <p:cNvPr id="256014" name="Text Box 14"/>
          <p:cNvSpPr txBox="1">
            <a:spLocks noChangeArrowheads="1"/>
          </p:cNvSpPr>
          <p:nvPr/>
        </p:nvSpPr>
        <p:spPr bwMode="auto">
          <a:xfrm>
            <a:off x="533400" y="1600200"/>
            <a:ext cx="8153400" cy="502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5400" b="1">
                <a:solidFill>
                  <a:srgbClr val="FFFF00"/>
                </a:solidFill>
                <a:latin typeface="Garamond" panose="02020404030301010803" pitchFamily="18" charset="0"/>
              </a:rPr>
              <a:t>Introduction to Inter-OS</a:t>
            </a:r>
            <a:br>
              <a:rPr lang="en-US" altLang="en-US" sz="5400" b="1">
                <a:solidFill>
                  <a:srgbClr val="FFFF00"/>
                </a:solidFill>
                <a:latin typeface="Garamond" panose="02020404030301010803" pitchFamily="18" charset="0"/>
              </a:rPr>
            </a:br>
            <a:r>
              <a:rPr lang="en-US" altLang="en-US" sz="5400" b="1">
                <a:solidFill>
                  <a:srgbClr val="FFFF00"/>
                </a:solidFill>
                <a:latin typeface="Garamond" panose="02020404030301010803" pitchFamily="18" charset="0"/>
              </a:rPr>
              <a:t>Migration, including Code &amp; Tools Migration Features, Possibilities,</a:t>
            </a:r>
            <a:br>
              <a:rPr lang="en-US" altLang="en-US" sz="5400" b="1">
                <a:solidFill>
                  <a:srgbClr val="FFFF00"/>
                </a:solidFill>
                <a:latin typeface="Garamond" panose="02020404030301010803" pitchFamily="18" charset="0"/>
              </a:rPr>
            </a:br>
            <a:r>
              <a:rPr lang="en-US" altLang="en-US" sz="5400" b="1">
                <a:solidFill>
                  <a:srgbClr val="FFFF00"/>
                </a:solidFill>
                <a:latin typeface="Garamond" panose="02020404030301010803" pitchFamily="18" charset="0"/>
              </a:rPr>
              <a:t>Cases and Using it in IC Design CAD Tools.</a:t>
            </a:r>
          </a:p>
        </p:txBody>
      </p:sp>
      <p:sp>
        <p:nvSpPr>
          <p:cNvPr id="256016" name="Text Box 16"/>
          <p:cNvSpPr txBox="1">
            <a:spLocks noChangeArrowheads="1"/>
          </p:cNvSpPr>
          <p:nvPr/>
        </p:nvSpPr>
        <p:spPr bwMode="auto">
          <a:xfrm rot="-2247259">
            <a:off x="0" y="228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u="sng">
                <a:solidFill>
                  <a:schemeClr val="bg1"/>
                </a:solidFill>
                <a:latin typeface="Arial" panose="020B0604020202020204" pitchFamily="34" charset="0"/>
              </a:rPr>
              <a:t>AIM</a:t>
            </a:r>
            <a:endParaRPr lang="en-US" altLang="en-US" b="1" u="sng">
              <a:solidFill>
                <a:srgbClr val="FFFF00"/>
              </a:solidFill>
              <a:latin typeface="Arial" panose="020B0604020202020204" pitchFamily="34" charset="0"/>
            </a:endParaRPr>
          </a:p>
        </p:txBody>
      </p:sp>
      <p:pic>
        <p:nvPicPr>
          <p:cNvPr id="256017" name="Picture 17" descr="C:\Program Files\Microsoft Office\Clipart\Popular\DART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04800"/>
            <a:ext cx="1065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14"/>
                                        </p:tgtEl>
                                        <p:attrNameLst>
                                          <p:attrName>style.visibility</p:attrName>
                                        </p:attrNameLst>
                                      </p:cBhvr>
                                      <p:to>
                                        <p:strVal val="visible"/>
                                      </p:to>
                                    </p:set>
                                    <p:animEffect transition="in" filter="dissolve">
                                      <p:cBhvr>
                                        <p:cTn id="7" dur="500"/>
                                        <p:tgtEl>
                                          <p:spTgt spid="25601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6016"/>
                                        </p:tgtEl>
                                        <p:attrNameLst>
                                          <p:attrName>style.visibility</p:attrName>
                                        </p:attrNameLst>
                                      </p:cBhvr>
                                      <p:to>
                                        <p:strVal val="visible"/>
                                      </p:to>
                                    </p:set>
                                    <p:animEffect transition="in" filter="dissolve">
                                      <p:cBhvr>
                                        <p:cTn id="11" dur="500"/>
                                        <p:tgtEl>
                                          <p:spTgt spid="256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4" grpId="0" autoUpdateAnimBg="0"/>
      <p:bldP spid="25601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9C07274A-96E7-41FF-8A4B-B8E85462E54B}" type="slidenum">
              <a:rPr lang="en-US" altLang="en-US"/>
              <a:pPr/>
              <a:t>20</a:t>
            </a:fld>
            <a:endParaRPr lang="en-US" altLang="en-US"/>
          </a:p>
        </p:txBody>
      </p:sp>
      <p:sp>
        <p:nvSpPr>
          <p:cNvPr id="312322"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1232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4"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12331" name="Text Box 11"/>
          <p:cNvSpPr txBox="1">
            <a:spLocks noChangeArrowheads="1"/>
          </p:cNvSpPr>
          <p:nvPr/>
        </p:nvSpPr>
        <p:spPr bwMode="auto">
          <a:xfrm>
            <a:off x="685800" y="3810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a:p>
        </p:txBody>
      </p:sp>
      <p:sp>
        <p:nvSpPr>
          <p:cNvPr id="312332" name="Text Box 12"/>
          <p:cNvSpPr txBox="1">
            <a:spLocks noChangeArrowheads="1"/>
          </p:cNvSpPr>
          <p:nvPr/>
        </p:nvSpPr>
        <p:spPr bwMode="auto">
          <a:xfrm>
            <a:off x="0" y="1905000"/>
            <a:ext cx="8839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b="1">
                <a:solidFill>
                  <a:schemeClr val="bg1"/>
                </a:solidFill>
              </a:rPr>
              <a:t>Linux</a:t>
            </a:r>
            <a:r>
              <a:rPr lang="en-US" altLang="en-US">
                <a:solidFill>
                  <a:schemeClr val="bg1"/>
                </a:solidFill>
              </a:rPr>
              <a:t> (often pronounced LIH-nuhks with a short "i") is a UNIX-like operating system that was designed to provide personal computer users a </a:t>
            </a:r>
            <a:r>
              <a:rPr lang="en-US" altLang="en-US" b="1">
                <a:solidFill>
                  <a:srgbClr val="FF6600"/>
                </a:solidFill>
              </a:rPr>
              <a:t>free or very low-cost operating system</a:t>
            </a:r>
            <a:r>
              <a:rPr lang="en-US" altLang="en-US">
                <a:solidFill>
                  <a:schemeClr val="bg1"/>
                </a:solidFill>
              </a:rPr>
              <a:t>  comparable to traditional and usually more expensive UNIX systems. Linux has a reputation as a very efficient and fast-performing system. Linux's kernel (the central part of the operating system) was developed by Linus Torvalds at the </a:t>
            </a:r>
            <a:r>
              <a:rPr lang="en-US" altLang="en-US">
                <a:solidFill>
                  <a:srgbClr val="FF6600"/>
                </a:solidFill>
              </a:rPr>
              <a:t>University of Helsinki in Finland</a:t>
            </a:r>
            <a:r>
              <a:rPr lang="en-US" altLang="en-US">
                <a:solidFill>
                  <a:schemeClr val="bg1"/>
                </a:solidFill>
              </a:rPr>
              <a:t>. To  complete the operating system, Torvalds and other team members made use of system components developed by members of the </a:t>
            </a:r>
            <a:r>
              <a:rPr lang="en-US" altLang="en-US">
                <a:solidFill>
                  <a:srgbClr val="FF6600"/>
                </a:solidFill>
              </a:rPr>
              <a:t>Free Software Foundation for the GNU project</a:t>
            </a:r>
            <a:r>
              <a:rPr lang="en-US" altLang="en-US">
                <a:solidFill>
                  <a:schemeClr val="bg1"/>
                </a:solidFill>
              </a:rPr>
              <a:t>. </a:t>
            </a:r>
          </a:p>
          <a:p>
            <a:pPr algn="r">
              <a:spcBef>
                <a:spcPct val="50000"/>
              </a:spcBef>
            </a:pPr>
            <a:endParaRPr lang="en-US" altLang="en-US"/>
          </a:p>
        </p:txBody>
      </p:sp>
      <p:sp>
        <p:nvSpPr>
          <p:cNvPr id="312333" name="Rectangle 13"/>
          <p:cNvSpPr>
            <a:spLocks noChangeArrowheads="1"/>
          </p:cNvSpPr>
          <p:nvPr/>
        </p:nvSpPr>
        <p:spPr bwMode="auto">
          <a:xfrm>
            <a:off x="6096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cs typeface="Times New Roman (Arabic)" panose="02020603050405020304" pitchFamily="18" charset="0"/>
              </a:defRPr>
            </a:lvl1pPr>
            <a:lvl2pPr>
              <a:defRPr sz="4400">
                <a:solidFill>
                  <a:schemeClr val="tx2"/>
                </a:solidFill>
                <a:latin typeface="Times New Roman" panose="02020603050405020304" pitchFamily="18" charset="0"/>
                <a:cs typeface="Times New Roman (Arabic)" panose="02020603050405020304" pitchFamily="18" charset="0"/>
              </a:defRPr>
            </a:lvl2pPr>
            <a:lvl3pPr>
              <a:defRPr sz="4400">
                <a:solidFill>
                  <a:schemeClr val="tx2"/>
                </a:solidFill>
                <a:latin typeface="Times New Roman" panose="02020603050405020304" pitchFamily="18" charset="0"/>
                <a:cs typeface="Times New Roman (Arabic)" panose="02020603050405020304" pitchFamily="18" charset="0"/>
              </a:defRPr>
            </a:lvl3pPr>
            <a:lvl4pPr>
              <a:defRPr sz="4400">
                <a:solidFill>
                  <a:schemeClr val="tx2"/>
                </a:solidFill>
                <a:latin typeface="Times New Roman" panose="02020603050405020304" pitchFamily="18" charset="0"/>
                <a:cs typeface="Times New Roman (Arabic)" panose="02020603050405020304" pitchFamily="18" charset="0"/>
              </a:defRPr>
            </a:lvl4pPr>
            <a:lvl5pPr>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a:lstStyle>
          <a:p>
            <a:r>
              <a:rPr lang="en-US" altLang="en-US">
                <a:solidFill>
                  <a:schemeClr val="bg1"/>
                </a:solidFill>
              </a:rPr>
              <a:t>What is Linux?</a:t>
            </a:r>
            <a:endParaRPr lang="en-US" altLang="en-US"/>
          </a:p>
        </p:txBody>
      </p:sp>
      <p:pic>
        <p:nvPicPr>
          <p:cNvPr id="312334" name="Picture 14" descr="E:\ghaznavi\web-images\misc\linux\linu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762000"/>
            <a:ext cx="13049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2324"/>
                                        </p:tgtEl>
                                        <p:attrNameLst>
                                          <p:attrName>style.visibility</p:attrName>
                                        </p:attrNameLst>
                                      </p:cBhvr>
                                      <p:to>
                                        <p:strVal val="visible"/>
                                      </p:to>
                                    </p:set>
                                    <p:animEffect transition="in" filter="dissolve">
                                      <p:cBhvr>
                                        <p:cTn id="7" dur="500"/>
                                        <p:tgtEl>
                                          <p:spTgt spid="312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4" grpId="0" animBg="1"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6E16AFDC-1425-4B8C-9190-0D8062946C90}" type="slidenum">
              <a:rPr lang="en-US" altLang="en-US"/>
              <a:pPr/>
              <a:t>200</a:t>
            </a:fld>
            <a:endParaRPr lang="en-US" altLang="en-US"/>
          </a:p>
        </p:txBody>
      </p:sp>
      <p:pic>
        <p:nvPicPr>
          <p:cNvPr id="509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3446463"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200400"/>
            <a:ext cx="4652963"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995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0995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995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09958"/>
                                        </p:tgtEl>
                                        <p:attrNameLst>
                                          <p:attrName>style.visibility</p:attrName>
                                        </p:attrNameLst>
                                      </p:cBhvr>
                                      <p:to>
                                        <p:strVal val="visible"/>
                                      </p:to>
                                    </p:set>
                                    <p:animEffect transition="in" filter="dissolve">
                                      <p:cBhvr>
                                        <p:cTn id="7" dur="500"/>
                                        <p:tgtEl>
                                          <p:spTgt spid="509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8" grpId="0" animBg="1"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5745E8F-1BF8-4106-9824-03E37041C769}" type="slidenum">
              <a:rPr lang="en-US" altLang="en-US"/>
              <a:pPr/>
              <a:t>201</a:t>
            </a:fld>
            <a:endParaRPr lang="en-US" altLang="en-US"/>
          </a:p>
        </p:txBody>
      </p:sp>
      <p:pic>
        <p:nvPicPr>
          <p:cNvPr id="510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0979"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0980"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981"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0981"/>
                                        </p:tgtEl>
                                        <p:attrNameLst>
                                          <p:attrName>style.visibility</p:attrName>
                                        </p:attrNameLst>
                                      </p:cBhvr>
                                      <p:to>
                                        <p:strVal val="visible"/>
                                      </p:to>
                                    </p:set>
                                    <p:animEffect transition="in" filter="dissolve">
                                      <p:cBhvr>
                                        <p:cTn id="7" dur="500"/>
                                        <p:tgtEl>
                                          <p:spTgt spid="510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1" grpId="0" animBg="1"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C846EDA-E351-4017-B821-5A1AA7E14128}" type="slidenum">
              <a:rPr lang="en-US" altLang="en-US"/>
              <a:pPr/>
              <a:t>202</a:t>
            </a:fld>
            <a:endParaRPr lang="en-US" altLang="en-US"/>
          </a:p>
        </p:txBody>
      </p:sp>
      <p:sp>
        <p:nvSpPr>
          <p:cNvPr id="513030" name="Text Box 6"/>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513031" name="Text Box 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3032" name="Rectangle 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40" name="AutoShape 16" descr="Cork"/>
          <p:cNvSpPr>
            <a:spLocks noChangeArrowheads="1"/>
          </p:cNvSpPr>
          <p:nvPr/>
        </p:nvSpPr>
        <p:spPr bwMode="auto">
          <a:xfrm>
            <a:off x="762000" y="4648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8</a:t>
            </a:r>
            <a:endParaRPr lang="en-US" altLang="en-US"/>
          </a:p>
        </p:txBody>
      </p:sp>
      <p:sp>
        <p:nvSpPr>
          <p:cNvPr id="513041" name="AutoShape 17" descr="Cork"/>
          <p:cNvSpPr>
            <a:spLocks noChangeArrowheads="1"/>
          </p:cNvSpPr>
          <p:nvPr/>
        </p:nvSpPr>
        <p:spPr bwMode="auto">
          <a:xfrm>
            <a:off x="762000" y="5181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9</a:t>
            </a:r>
            <a:endParaRPr lang="en-US" altLang="en-US"/>
          </a:p>
        </p:txBody>
      </p:sp>
      <p:sp>
        <p:nvSpPr>
          <p:cNvPr id="513042" name="AutoShape 18" descr="Cork"/>
          <p:cNvSpPr>
            <a:spLocks noChangeArrowheads="1"/>
          </p:cNvSpPr>
          <p:nvPr/>
        </p:nvSpPr>
        <p:spPr bwMode="auto">
          <a:xfrm>
            <a:off x="762000" y="5715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10</a:t>
            </a:r>
            <a:endParaRPr lang="en-US" altLang="en-US"/>
          </a:p>
        </p:txBody>
      </p:sp>
      <p:sp>
        <p:nvSpPr>
          <p:cNvPr id="513044" name="AutoShape 20"/>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13045" name="Picture 21"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3040"/>
                                        </p:tgtEl>
                                        <p:attrNameLst>
                                          <p:attrName>style.visibility</p:attrName>
                                        </p:attrNameLst>
                                      </p:cBhvr>
                                      <p:to>
                                        <p:strVal val="visible"/>
                                      </p:to>
                                    </p:set>
                                    <p:animEffect transition="in" filter="dissolve">
                                      <p:cBhvr>
                                        <p:cTn id="7" dur="500"/>
                                        <p:tgtEl>
                                          <p:spTgt spid="51304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3041"/>
                                        </p:tgtEl>
                                        <p:attrNameLst>
                                          <p:attrName>style.visibility</p:attrName>
                                        </p:attrNameLst>
                                      </p:cBhvr>
                                      <p:to>
                                        <p:strVal val="visible"/>
                                      </p:to>
                                    </p:set>
                                    <p:animEffect transition="in" filter="dissolve">
                                      <p:cBhvr>
                                        <p:cTn id="11" dur="500"/>
                                        <p:tgtEl>
                                          <p:spTgt spid="513041"/>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13042"/>
                                        </p:tgtEl>
                                        <p:attrNameLst>
                                          <p:attrName>style.visibility</p:attrName>
                                        </p:attrNameLst>
                                      </p:cBhvr>
                                      <p:to>
                                        <p:strVal val="visible"/>
                                      </p:to>
                                    </p:set>
                                    <p:animEffect transition="in" filter="dissolve">
                                      <p:cBhvr>
                                        <p:cTn id="15" dur="500"/>
                                        <p:tgtEl>
                                          <p:spTgt spid="51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40" grpId="0" animBg="1" autoUpdateAnimBg="0"/>
      <p:bldP spid="513041" grpId="0" animBg="1" autoUpdateAnimBg="0"/>
      <p:bldP spid="513042" grpId="0" animBg="1"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B9243B5D-9E07-4264-955B-1260B1287AB8}" type="slidenum">
              <a:rPr lang="en-US" altLang="en-US"/>
              <a:pPr/>
              <a:t>203</a:t>
            </a:fld>
            <a:endParaRPr lang="en-US" altLang="en-US"/>
          </a:p>
        </p:txBody>
      </p:sp>
      <p:sp>
        <p:nvSpPr>
          <p:cNvPr id="514050" name="Text Box 2"/>
          <p:cNvSpPr txBox="1">
            <a:spLocks noChangeArrowheads="1"/>
          </p:cNvSpPr>
          <p:nvPr/>
        </p:nvSpPr>
        <p:spPr bwMode="auto">
          <a:xfrm>
            <a:off x="1600200" y="762000"/>
            <a:ext cx="51816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1"/>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Cases Studies</a:t>
            </a:r>
            <a:br>
              <a:rPr lang="en-US" altLang="en-US" b="1">
                <a:solidFill>
                  <a:schemeClr val="bg1"/>
                </a:solidFill>
                <a:latin typeface="Garamond" panose="02020404030301010803" pitchFamily="18" charset="0"/>
                <a:cs typeface="Titr" panose="00000700000000000000" pitchFamily="2" charset="-78"/>
              </a:rPr>
            </a:br>
            <a:r>
              <a:rPr lang="en-US" altLang="en-US" b="1">
                <a:solidFill>
                  <a:schemeClr val="bg1"/>
                </a:solidFill>
                <a:latin typeface="Garamond" panose="02020404030301010803" pitchFamily="18" charset="0"/>
                <a:cs typeface="Titr" panose="00000700000000000000" pitchFamily="2" charset="-78"/>
              </a:rPr>
              <a:t/>
            </a:r>
            <a:br>
              <a:rPr lang="en-US" altLang="en-US" b="1">
                <a:solidFill>
                  <a:schemeClr val="bg1"/>
                </a:solidFill>
                <a:latin typeface="Garamond" panose="02020404030301010803" pitchFamily="18" charset="0"/>
                <a:cs typeface="Titr" panose="00000700000000000000" pitchFamily="2" charset="-78"/>
              </a:rPr>
            </a:br>
            <a:r>
              <a:rPr lang="en-US" altLang="en-US" b="1">
                <a:solidFill>
                  <a:schemeClr val="bg1"/>
                </a:solidFill>
                <a:latin typeface="Garamond" panose="02020404030301010803" pitchFamily="18" charset="0"/>
                <a:cs typeface="Titr" panose="00000700000000000000" pitchFamily="2" charset="-78"/>
              </a:rPr>
              <a:t>These Three parts have been Survived explicitly In the Presentation. </a:t>
            </a:r>
            <a:br>
              <a:rPr lang="en-US" altLang="en-US" b="1">
                <a:solidFill>
                  <a:schemeClr val="bg1"/>
                </a:solidFill>
                <a:latin typeface="Garamond" panose="02020404030301010803" pitchFamily="18" charset="0"/>
                <a:cs typeface="Titr" panose="00000700000000000000" pitchFamily="2" charset="-78"/>
              </a:rPr>
            </a:br>
            <a:r>
              <a:rPr lang="en-US" altLang="en-US" b="1">
                <a:solidFill>
                  <a:schemeClr val="bg1"/>
                </a:solidFill>
                <a:latin typeface="Garamond" panose="02020404030301010803" pitchFamily="18" charset="0"/>
                <a:cs typeface="Titr" panose="00000700000000000000" pitchFamily="2" charset="-78"/>
              </a:rPr>
              <a:t>					:-)</a:t>
            </a:r>
          </a:p>
        </p:txBody>
      </p:sp>
      <p:sp>
        <p:nvSpPr>
          <p:cNvPr id="514051"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4052"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14057" name="Picture 9" descr="C:\Program Files\Microsoft Office\Clipart\Popular\ARROWSGN.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FE122362-5234-46D5-8BBE-26A6D3C03A1B}" type="slidenum">
              <a:rPr lang="en-US" altLang="en-US"/>
              <a:pPr/>
              <a:t>204</a:t>
            </a:fld>
            <a:endParaRPr lang="en-US" altLang="en-US"/>
          </a:p>
        </p:txBody>
      </p:sp>
      <p:sp>
        <p:nvSpPr>
          <p:cNvPr id="515078" name="Text Box 6"/>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Conclusion              Q&amp;A</a:t>
            </a:r>
          </a:p>
        </p:txBody>
      </p:sp>
      <p:sp>
        <p:nvSpPr>
          <p:cNvPr id="515079" name="Text Box 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5080" name="Rectangle 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091" name="AutoShape 19" descr="Cork"/>
          <p:cNvSpPr>
            <a:spLocks noChangeArrowheads="1"/>
          </p:cNvSpPr>
          <p:nvPr/>
        </p:nvSpPr>
        <p:spPr bwMode="auto">
          <a:xfrm>
            <a:off x="762000" y="62484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11</a:t>
            </a:r>
            <a:endParaRPr lang="en-US" altLang="en-US"/>
          </a:p>
        </p:txBody>
      </p:sp>
      <p:sp>
        <p:nvSpPr>
          <p:cNvPr id="515092" name="AutoShape 20"/>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15093" name="Picture 21"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5091"/>
                                        </p:tgtEl>
                                        <p:attrNameLst>
                                          <p:attrName>style.visibility</p:attrName>
                                        </p:attrNameLst>
                                      </p:cBhvr>
                                      <p:to>
                                        <p:strVal val="visible"/>
                                      </p:to>
                                    </p:set>
                                    <p:animEffect transition="in" filter="dissolve">
                                      <p:cBhvr>
                                        <p:cTn id="7" dur="500"/>
                                        <p:tgtEl>
                                          <p:spTgt spid="515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91" grpId="0" animBg="1"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28A62907-208B-43C0-A711-3F8D9D6734D1}" type="slidenum">
              <a:rPr lang="en-US" altLang="en-US"/>
              <a:pPr/>
              <a:t>205</a:t>
            </a:fld>
            <a:endParaRPr lang="en-US" altLang="en-US"/>
          </a:p>
        </p:txBody>
      </p:sp>
      <p:graphicFrame>
        <p:nvGraphicFramePr>
          <p:cNvPr id="516104" name="Object 1032"/>
          <p:cNvGraphicFramePr>
            <a:graphicFrameLocks noChangeAspect="1"/>
          </p:cNvGraphicFramePr>
          <p:nvPr/>
        </p:nvGraphicFramePr>
        <p:xfrm>
          <a:off x="1447800" y="2819400"/>
          <a:ext cx="5715000" cy="3676650"/>
        </p:xfrm>
        <a:graphic>
          <a:graphicData uri="http://schemas.openxmlformats.org/presentationml/2006/ole">
            <mc:AlternateContent xmlns:mc="http://schemas.openxmlformats.org/markup-compatibility/2006">
              <mc:Choice xmlns:v="urn:schemas-microsoft-com:vml" Requires="v">
                <p:oleObj spid="_x0000_s527370" name="Bitmap Image" r:id="rId3" imgW="7163800" imgH="4610744" progId="Paint.Picture">
                  <p:embed/>
                </p:oleObj>
              </mc:Choice>
              <mc:Fallback>
                <p:oleObj name="Bitmap Image" r:id="rId3" imgW="7163800" imgH="4610744" progId="Paint.Picture">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819400"/>
                        <a:ext cx="5715000" cy="36766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6105" name="Text Box 103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Conclusion</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6106" name="Rectangle 103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107" name="AutoShape 103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6108" name="Text Box 1036"/>
          <p:cNvSpPr txBox="1">
            <a:spLocks noChangeArrowheads="1"/>
          </p:cNvSpPr>
          <p:nvPr/>
        </p:nvSpPr>
        <p:spPr bwMode="auto">
          <a:xfrm>
            <a:off x="1371600" y="762000"/>
            <a:ext cx="7086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a:solidFill>
                  <a:schemeClr val="bg1"/>
                </a:solidFill>
              </a:rPr>
              <a:t>Low-Cost, High performance, Reliable IC Design Lab. is achievable.</a:t>
            </a:r>
          </a:p>
        </p:txBody>
      </p:sp>
      <p:sp>
        <p:nvSpPr>
          <p:cNvPr id="516109" name="AutoShape 1037" descr="Cork"/>
          <p:cNvSpPr>
            <a:spLocks noChangeArrowheads="1"/>
          </p:cNvSpPr>
          <p:nvPr/>
        </p:nvSpPr>
        <p:spPr bwMode="auto">
          <a:xfrm>
            <a:off x="685800" y="838200"/>
            <a:ext cx="609600" cy="381000"/>
          </a:xfrm>
          <a:prstGeom prst="star16">
            <a:avLst>
              <a:gd name="adj" fmla="val 3750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endParaRPr lang="en-US" altLang="en-US"/>
          </a:p>
        </p:txBody>
      </p:sp>
      <p:sp>
        <p:nvSpPr>
          <p:cNvPr id="516110" name="Text Box 1038"/>
          <p:cNvSpPr txBox="1">
            <a:spLocks noChangeArrowheads="1"/>
          </p:cNvSpPr>
          <p:nvPr/>
        </p:nvSpPr>
        <p:spPr bwMode="auto">
          <a:xfrm>
            <a:off x="1371600" y="16002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a:solidFill>
                  <a:schemeClr val="bg1"/>
                </a:solidFill>
              </a:rPr>
              <a:t>LINUX/Windows Combination is the best Choice.</a:t>
            </a:r>
            <a:r>
              <a:rPr lang="en-US" altLang="en-US"/>
              <a:t>.</a:t>
            </a:r>
          </a:p>
        </p:txBody>
      </p:sp>
      <p:sp>
        <p:nvSpPr>
          <p:cNvPr id="516111" name="AutoShape 1039" descr="Cork"/>
          <p:cNvSpPr>
            <a:spLocks noChangeArrowheads="1"/>
          </p:cNvSpPr>
          <p:nvPr/>
        </p:nvSpPr>
        <p:spPr bwMode="auto">
          <a:xfrm>
            <a:off x="685800" y="1600200"/>
            <a:ext cx="609600" cy="381000"/>
          </a:xfrm>
          <a:prstGeom prst="star16">
            <a:avLst>
              <a:gd name="adj" fmla="val 3750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endParaRPr lang="en-US" altLang="en-US"/>
          </a:p>
        </p:txBody>
      </p:sp>
      <p:sp>
        <p:nvSpPr>
          <p:cNvPr id="516114" name="Text Box 1042"/>
          <p:cNvSpPr txBox="1">
            <a:spLocks noChangeArrowheads="1"/>
          </p:cNvSpPr>
          <p:nvPr/>
        </p:nvSpPr>
        <p:spPr bwMode="auto">
          <a:xfrm>
            <a:off x="1295400" y="2286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dirty="0">
                <a:solidFill>
                  <a:schemeClr val="bg1"/>
                </a:solidFill>
              </a:rPr>
              <a:t>Java, Perl, </a:t>
            </a:r>
            <a:r>
              <a:rPr lang="en-US" altLang="en-US" dirty="0" err="1">
                <a:solidFill>
                  <a:schemeClr val="bg1"/>
                </a:solidFill>
              </a:rPr>
              <a:t>Tcl</a:t>
            </a:r>
            <a:r>
              <a:rPr lang="en-US" altLang="en-US" dirty="0">
                <a:solidFill>
                  <a:schemeClr val="bg1"/>
                </a:solidFill>
              </a:rPr>
              <a:t>/</a:t>
            </a:r>
            <a:r>
              <a:rPr lang="en-US" altLang="en-US" dirty="0" err="1">
                <a:solidFill>
                  <a:schemeClr val="bg1"/>
                </a:solidFill>
              </a:rPr>
              <a:t>Tk</a:t>
            </a:r>
            <a:r>
              <a:rPr lang="en-US" altLang="en-US" dirty="0">
                <a:solidFill>
                  <a:schemeClr val="bg1"/>
                </a:solidFill>
              </a:rPr>
              <a:t> are suitable programming languages.</a:t>
            </a:r>
          </a:p>
        </p:txBody>
      </p:sp>
      <p:sp>
        <p:nvSpPr>
          <p:cNvPr id="516115" name="AutoShape 1043" descr="Cork"/>
          <p:cNvSpPr>
            <a:spLocks noChangeArrowheads="1"/>
          </p:cNvSpPr>
          <p:nvPr/>
        </p:nvSpPr>
        <p:spPr bwMode="auto">
          <a:xfrm>
            <a:off x="685800" y="2362200"/>
            <a:ext cx="609600" cy="381000"/>
          </a:xfrm>
          <a:prstGeom prst="star16">
            <a:avLst>
              <a:gd name="adj" fmla="val 3750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6107"/>
                                        </p:tgtEl>
                                        <p:attrNameLst>
                                          <p:attrName>style.visibility</p:attrName>
                                        </p:attrNameLst>
                                      </p:cBhvr>
                                      <p:to>
                                        <p:strVal val="visible"/>
                                      </p:to>
                                    </p:set>
                                    <p:animEffect transition="in" filter="dissolve">
                                      <p:cBhvr>
                                        <p:cTn id="7" dur="500"/>
                                        <p:tgtEl>
                                          <p:spTgt spid="51610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6109"/>
                                        </p:tgtEl>
                                        <p:attrNameLst>
                                          <p:attrName>style.visibility</p:attrName>
                                        </p:attrNameLst>
                                      </p:cBhvr>
                                      <p:to>
                                        <p:strVal val="visible"/>
                                      </p:to>
                                    </p:set>
                                    <p:animEffect transition="in" filter="dissolve">
                                      <p:cBhvr>
                                        <p:cTn id="11" dur="500"/>
                                        <p:tgtEl>
                                          <p:spTgt spid="516109"/>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16111"/>
                                        </p:tgtEl>
                                        <p:attrNameLst>
                                          <p:attrName>style.visibility</p:attrName>
                                        </p:attrNameLst>
                                      </p:cBhvr>
                                      <p:to>
                                        <p:strVal val="visible"/>
                                      </p:to>
                                    </p:set>
                                    <p:animEffect transition="in" filter="dissolve">
                                      <p:cBhvr>
                                        <p:cTn id="15" dur="500"/>
                                        <p:tgtEl>
                                          <p:spTgt spid="516111"/>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16115"/>
                                        </p:tgtEl>
                                        <p:attrNameLst>
                                          <p:attrName>style.visibility</p:attrName>
                                        </p:attrNameLst>
                                      </p:cBhvr>
                                      <p:to>
                                        <p:strVal val="visible"/>
                                      </p:to>
                                    </p:set>
                                    <p:animEffect transition="in" filter="dissolve">
                                      <p:cBhvr>
                                        <p:cTn id="19" dur="500"/>
                                        <p:tgtEl>
                                          <p:spTgt spid="516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7" grpId="0" animBg="1" autoUpdateAnimBg="0"/>
      <p:bldP spid="516109" grpId="0" animBg="1" autoUpdateAnimBg="0"/>
      <p:bldP spid="516111" grpId="0" animBg="1" autoUpdateAnimBg="0"/>
      <p:bldP spid="516115" grpId="0" animBg="1"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7DA39A94-09A6-412C-9681-CE794ECC297C}" type="slidenum">
              <a:rPr lang="en-US" altLang="en-US"/>
              <a:pPr/>
              <a:t>206</a:t>
            </a:fld>
            <a:endParaRPr lang="en-US" altLang="en-US"/>
          </a:p>
        </p:txBody>
      </p:sp>
      <p:sp>
        <p:nvSpPr>
          <p:cNvPr id="51814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Conclusion</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814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149"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518160" name="Picture 16" descr="D:\mbgg\2\inter-os\new-work\Results\InterOS-final-13800322\mbgg2.gif"/>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13731" y="3048000"/>
            <a:ext cx="4387850" cy="3138488"/>
          </a:xfrm>
          <a:prstGeom prst="rect">
            <a:avLst/>
          </a:prstGeom>
          <a:noFill/>
          <a:extLst>
            <a:ext uri="{909E8E84-426E-40DD-AFC4-6F175D3DCCD1}">
              <a14:hiddenFill xmlns:a14="http://schemas.microsoft.com/office/drawing/2010/main">
                <a:solidFill>
                  <a:srgbClr val="FFFFFF"/>
                </a:solidFill>
              </a14:hiddenFill>
            </a:ext>
          </a:extLst>
        </p:spPr>
      </p:pic>
      <p:pic>
        <p:nvPicPr>
          <p:cNvPr id="518159" name="Picture 15" descr="D:\mbgg\2\inter-os\new-work\Results\InterOS-final-13800322\mbgg1.gif"/>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4610100" y="3037503"/>
            <a:ext cx="4387850" cy="31384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flipH="1" flipV="1">
            <a:off x="571500" y="1780559"/>
            <a:ext cx="1301181" cy="2723429"/>
          </a:xfrm>
          <a:prstGeom prst="straightConnector1">
            <a:avLst/>
          </a:prstGeom>
          <a:ln w="60325">
            <a:solidFill>
              <a:srgbClr val="FF0000"/>
            </a:solidFill>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11" name="Text Box 1042"/>
          <p:cNvSpPr txBox="1">
            <a:spLocks noChangeArrowheads="1"/>
          </p:cNvSpPr>
          <p:nvPr/>
        </p:nvSpPr>
        <p:spPr bwMode="auto">
          <a:xfrm>
            <a:off x="457200" y="1330325"/>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dirty="0" smtClean="0">
                <a:solidFill>
                  <a:schemeClr val="bg1"/>
                </a:solidFill>
              </a:rPr>
              <a:t>Sun/Solaris/Tatung</a:t>
            </a:r>
            <a:endParaRPr lang="en-US" altLang="en-US" dirty="0">
              <a:solidFill>
                <a:schemeClr val="bg1"/>
              </a:solidFill>
            </a:endParaRPr>
          </a:p>
        </p:txBody>
      </p:sp>
      <p:cxnSp>
        <p:nvCxnSpPr>
          <p:cNvPr id="13" name="Straight Arrow Connector 12"/>
          <p:cNvCxnSpPr/>
          <p:nvPr/>
        </p:nvCxnSpPr>
        <p:spPr bwMode="auto">
          <a:xfrm flipH="1" flipV="1">
            <a:off x="2133600" y="2275196"/>
            <a:ext cx="691581" cy="2368966"/>
          </a:xfrm>
          <a:prstGeom prst="straightConnector1">
            <a:avLst/>
          </a:prstGeom>
          <a:ln w="60325">
            <a:solidFill>
              <a:srgbClr val="FF0000"/>
            </a:solidFill>
            <a:headEnd type="none" w="med" len="med"/>
            <a:tailEnd type="triangle"/>
          </a:ln>
          <a:extLst/>
        </p:spPr>
        <p:style>
          <a:lnRef idx="3">
            <a:schemeClr val="accent4"/>
          </a:lnRef>
          <a:fillRef idx="0">
            <a:schemeClr val="accent4"/>
          </a:fillRef>
          <a:effectRef idx="2">
            <a:schemeClr val="accent4"/>
          </a:effectRef>
          <a:fontRef idx="minor">
            <a:schemeClr val="tx1"/>
          </a:fontRef>
        </p:style>
      </p:cxnSp>
      <p:sp>
        <p:nvSpPr>
          <p:cNvPr id="21" name="Text Box 1042"/>
          <p:cNvSpPr txBox="1">
            <a:spLocks noChangeArrowheads="1"/>
          </p:cNvSpPr>
          <p:nvPr/>
        </p:nvSpPr>
        <p:spPr bwMode="auto">
          <a:xfrm>
            <a:off x="2027995" y="1836852"/>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dirty="0" smtClean="0">
                <a:solidFill>
                  <a:schemeClr val="bg1"/>
                </a:solidFill>
              </a:rPr>
              <a:t>Linux/</a:t>
            </a:r>
            <a:r>
              <a:rPr lang="en-US" altLang="en-US" dirty="0" err="1" smtClean="0">
                <a:solidFill>
                  <a:schemeClr val="bg1"/>
                </a:solidFill>
              </a:rPr>
              <a:t>RedHat</a:t>
            </a:r>
            <a:r>
              <a:rPr lang="en-US" altLang="en-US" dirty="0" smtClean="0">
                <a:solidFill>
                  <a:schemeClr val="bg1"/>
                </a:solidFill>
              </a:rPr>
              <a:t> 6.1</a:t>
            </a:r>
            <a:endParaRPr lang="en-US" altLang="en-US" dirty="0">
              <a:solidFill>
                <a:schemeClr val="bg1"/>
              </a:solidFill>
            </a:endParaRPr>
          </a:p>
        </p:txBody>
      </p:sp>
      <p:sp>
        <p:nvSpPr>
          <p:cNvPr id="22" name="Text Box 1042"/>
          <p:cNvSpPr txBox="1">
            <a:spLocks noChangeArrowheads="1"/>
          </p:cNvSpPr>
          <p:nvPr/>
        </p:nvSpPr>
        <p:spPr bwMode="auto">
          <a:xfrm>
            <a:off x="4501581" y="2315499"/>
            <a:ext cx="23331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dirty="0" smtClean="0">
                <a:solidFill>
                  <a:schemeClr val="bg1"/>
                </a:solidFill>
              </a:rPr>
              <a:t>Windows NT 4</a:t>
            </a:r>
            <a:endParaRPr lang="en-US" altLang="en-US" dirty="0">
              <a:solidFill>
                <a:schemeClr val="bg1"/>
              </a:solidFill>
            </a:endParaRPr>
          </a:p>
        </p:txBody>
      </p:sp>
      <p:cxnSp>
        <p:nvCxnSpPr>
          <p:cNvPr id="23" name="Straight Arrow Connector 22"/>
          <p:cNvCxnSpPr/>
          <p:nvPr/>
        </p:nvCxnSpPr>
        <p:spPr bwMode="auto">
          <a:xfrm flipV="1">
            <a:off x="4063432" y="2743200"/>
            <a:ext cx="631563" cy="2051477"/>
          </a:xfrm>
          <a:prstGeom prst="straightConnector1">
            <a:avLst/>
          </a:prstGeom>
          <a:ln w="60325">
            <a:solidFill>
              <a:srgbClr val="FF0000"/>
            </a:solidFill>
            <a:headEnd type="none" w="med" len="med"/>
            <a:tailEnd type="triangle"/>
          </a:ln>
          <a:extLst/>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8149"/>
                                        </p:tgtEl>
                                        <p:attrNameLst>
                                          <p:attrName>style.visibility</p:attrName>
                                        </p:attrNameLst>
                                      </p:cBhvr>
                                      <p:to>
                                        <p:strVal val="visible"/>
                                      </p:to>
                                    </p:set>
                                    <p:animEffect transition="in" filter="dissolve">
                                      <p:cBhvr>
                                        <p:cTn id="7" dur="500"/>
                                        <p:tgtEl>
                                          <p:spTgt spid="518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9" grpId="0" animBg="1"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919E026-2E76-4030-9DB8-F6E4BD7B74AB}" type="slidenum">
              <a:rPr lang="en-US" altLang="en-US"/>
              <a:pPr/>
              <a:t>207</a:t>
            </a:fld>
            <a:endParaRPr lang="en-US" altLang="en-US"/>
          </a:p>
        </p:txBody>
      </p:sp>
      <p:sp>
        <p:nvSpPr>
          <p:cNvPr id="517123"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chemeClr val="bg1"/>
                </a:solidFill>
                <a:effectLst>
                  <a:outerShdw blurRad="38100" dist="38100" dir="2700000" algn="tl">
                    <a:srgbClr val="000000"/>
                  </a:outerShdw>
                </a:effectLst>
                <a:latin typeface="Garamond" panose="02020404030301010803" pitchFamily="18" charset="0"/>
              </a:rPr>
              <a:t>Q &amp; A</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517124"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125" name="AutoShape 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517132" name="Text Box 12"/>
          <p:cNvSpPr txBox="1">
            <a:spLocks noChangeArrowheads="1"/>
          </p:cNvSpPr>
          <p:nvPr/>
        </p:nvSpPr>
        <p:spPr bwMode="auto">
          <a:xfrm>
            <a:off x="2438400" y="1752600"/>
            <a:ext cx="4038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9600">
                <a:solidFill>
                  <a:schemeClr val="bg1"/>
                </a:solidFill>
              </a:rPr>
              <a:t>?</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7125"/>
                                        </p:tgtEl>
                                        <p:attrNameLst>
                                          <p:attrName>style.visibility</p:attrName>
                                        </p:attrNameLst>
                                      </p:cBhvr>
                                      <p:to>
                                        <p:strVal val="visible"/>
                                      </p:to>
                                    </p:set>
                                    <p:animEffect transition="in" filter="dissolve">
                                      <p:cBhvr>
                                        <p:cTn id="7" dur="500"/>
                                        <p:tgtEl>
                                          <p:spTgt spid="517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1603FD80-73DF-4F34-977F-72EE4D79F8F7}" type="slidenum">
              <a:rPr lang="en-US" altLang="en-US"/>
              <a:pPr/>
              <a:t>21</a:t>
            </a:fld>
            <a:endParaRPr lang="en-US" altLang="en-US"/>
          </a:p>
        </p:txBody>
      </p:sp>
      <p:sp>
        <p:nvSpPr>
          <p:cNvPr id="314370" name="Text Box 102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14371"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72"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14373" name="Text Box 1029"/>
          <p:cNvSpPr txBox="1">
            <a:spLocks noChangeArrowheads="1"/>
          </p:cNvSpPr>
          <p:nvPr/>
        </p:nvSpPr>
        <p:spPr bwMode="auto">
          <a:xfrm>
            <a:off x="685800" y="3810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a:p>
        </p:txBody>
      </p:sp>
      <p:pic>
        <p:nvPicPr>
          <p:cNvPr id="314376" name="Picture 1032" descr="E:\ghaznavi\web-images\misc\linux\linu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762000"/>
            <a:ext cx="1304925" cy="1009650"/>
          </a:xfrm>
          <a:prstGeom prst="rect">
            <a:avLst/>
          </a:prstGeom>
          <a:noFill/>
          <a:extLst>
            <a:ext uri="{909E8E84-426E-40DD-AFC4-6F175D3DCCD1}">
              <a14:hiddenFill xmlns:a14="http://schemas.microsoft.com/office/drawing/2010/main">
                <a:solidFill>
                  <a:srgbClr val="FFFFFF"/>
                </a:solidFill>
              </a14:hiddenFill>
            </a:ext>
          </a:extLst>
        </p:spPr>
      </p:pic>
      <p:sp>
        <p:nvSpPr>
          <p:cNvPr id="314377" name="Text Box 1033"/>
          <p:cNvSpPr txBox="1">
            <a:spLocks noChangeArrowheads="1"/>
          </p:cNvSpPr>
          <p:nvPr/>
        </p:nvSpPr>
        <p:spPr bwMode="auto">
          <a:xfrm>
            <a:off x="609600" y="19050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a:p>
        </p:txBody>
      </p:sp>
      <p:sp>
        <p:nvSpPr>
          <p:cNvPr id="314378" name="Text Box 1034"/>
          <p:cNvSpPr txBox="1">
            <a:spLocks noChangeArrowheads="1"/>
          </p:cNvSpPr>
          <p:nvPr/>
        </p:nvSpPr>
        <p:spPr bwMode="auto">
          <a:xfrm>
            <a:off x="304800" y="1981200"/>
            <a:ext cx="8534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a:solidFill>
                  <a:schemeClr val="bg1"/>
                </a:solidFill>
              </a:rPr>
              <a:t>Linux is a remarkably </a:t>
            </a:r>
            <a:r>
              <a:rPr lang="en-US" altLang="en-US" b="1">
                <a:solidFill>
                  <a:srgbClr val="FF6600"/>
                </a:solidFill>
              </a:rPr>
              <a:t>complete operating system</a:t>
            </a:r>
            <a:r>
              <a:rPr lang="en-US" altLang="en-US">
                <a:solidFill>
                  <a:schemeClr val="bg1"/>
                </a:solidFill>
              </a:rPr>
              <a:t>, including a graphical user interface, X Window System, TCP/IP, the Emacs</a:t>
            </a:r>
          </a:p>
          <a:p>
            <a:pPr algn="l"/>
            <a:r>
              <a:rPr lang="en-US" altLang="en-US">
                <a:solidFill>
                  <a:schemeClr val="bg1"/>
                </a:solidFill>
              </a:rPr>
              <a:t>editor, and other components usually found in a comprehensive UNIX system. Although copyrights are held by various creators</a:t>
            </a:r>
          </a:p>
          <a:p>
            <a:pPr algn="l"/>
            <a:r>
              <a:rPr lang="en-US" altLang="en-US">
                <a:solidFill>
                  <a:schemeClr val="bg1"/>
                </a:solidFill>
              </a:rPr>
              <a:t>of Linux's components, Linux is distributed using the Free Software Foundation's copyleft stipulations that mean any copy is in turn freely available to others. </a:t>
            </a:r>
          </a:p>
        </p:txBody>
      </p:sp>
      <p:sp>
        <p:nvSpPr>
          <p:cNvPr id="314379" name="Rectangle 1035"/>
          <p:cNvSpPr>
            <a:spLocks noChangeArrowheads="1"/>
          </p:cNvSpPr>
          <p:nvPr/>
        </p:nvSpPr>
        <p:spPr bwMode="auto">
          <a:xfrm>
            <a:off x="609600" y="685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cs typeface="Times New Roman (Arabic)" panose="02020603050405020304" pitchFamily="18" charset="0"/>
              </a:defRPr>
            </a:lvl1pPr>
            <a:lvl2pPr>
              <a:defRPr sz="4400">
                <a:solidFill>
                  <a:schemeClr val="tx2"/>
                </a:solidFill>
                <a:latin typeface="Times New Roman" panose="02020603050405020304" pitchFamily="18" charset="0"/>
                <a:cs typeface="Times New Roman (Arabic)" panose="02020603050405020304" pitchFamily="18" charset="0"/>
              </a:defRPr>
            </a:lvl2pPr>
            <a:lvl3pPr>
              <a:defRPr sz="4400">
                <a:solidFill>
                  <a:schemeClr val="tx2"/>
                </a:solidFill>
                <a:latin typeface="Times New Roman" panose="02020603050405020304" pitchFamily="18" charset="0"/>
                <a:cs typeface="Times New Roman (Arabic)" panose="02020603050405020304" pitchFamily="18" charset="0"/>
              </a:defRPr>
            </a:lvl3pPr>
            <a:lvl4pPr>
              <a:defRPr sz="4400">
                <a:solidFill>
                  <a:schemeClr val="tx2"/>
                </a:solidFill>
                <a:latin typeface="Times New Roman" panose="02020603050405020304" pitchFamily="18" charset="0"/>
                <a:cs typeface="Times New Roman (Arabic)" panose="02020603050405020304" pitchFamily="18" charset="0"/>
              </a:defRPr>
            </a:lvl4pPr>
            <a:lvl5pPr>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a:lstStyle>
          <a:p>
            <a:r>
              <a:rPr lang="en-US" altLang="en-US">
                <a:solidFill>
                  <a:schemeClr val="bg1"/>
                </a:solidFill>
              </a:rPr>
              <a:t>What is Linux?</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4372"/>
                                        </p:tgtEl>
                                        <p:attrNameLst>
                                          <p:attrName>style.visibility</p:attrName>
                                        </p:attrNameLst>
                                      </p:cBhvr>
                                      <p:to>
                                        <p:strVal val="visible"/>
                                      </p:to>
                                    </p:set>
                                    <p:animEffect transition="in" filter="dissolve">
                                      <p:cBhvr>
                                        <p:cTn id="7" dur="500"/>
                                        <p:tgtEl>
                                          <p:spTgt spid="314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B52CF233-F45B-4339-A995-39C27F9A9741}" type="slidenum">
              <a:rPr lang="en-US" altLang="en-US"/>
              <a:pPr/>
              <a:t>22</a:t>
            </a:fld>
            <a:endParaRPr lang="en-US" altLang="en-US"/>
          </a:p>
        </p:txBody>
      </p:sp>
      <p:sp>
        <p:nvSpPr>
          <p:cNvPr id="316418"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16419"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420"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16421" name="Text Box 5"/>
          <p:cNvSpPr txBox="1">
            <a:spLocks noChangeArrowheads="1"/>
          </p:cNvSpPr>
          <p:nvPr/>
        </p:nvSpPr>
        <p:spPr bwMode="auto">
          <a:xfrm>
            <a:off x="685800" y="3810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a:p>
        </p:txBody>
      </p:sp>
      <p:pic>
        <p:nvPicPr>
          <p:cNvPr id="316422" name="Picture 6" descr="E:\ghaznavi\web-images\misc\linux\linu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762000"/>
            <a:ext cx="1304925" cy="1009650"/>
          </a:xfrm>
          <a:prstGeom prst="rect">
            <a:avLst/>
          </a:prstGeom>
          <a:noFill/>
          <a:extLst>
            <a:ext uri="{909E8E84-426E-40DD-AFC4-6F175D3DCCD1}">
              <a14:hiddenFill xmlns:a14="http://schemas.microsoft.com/office/drawing/2010/main">
                <a:solidFill>
                  <a:srgbClr val="FFFFFF"/>
                </a:solidFill>
              </a14:hiddenFill>
            </a:ext>
          </a:extLst>
        </p:spPr>
      </p:pic>
      <p:sp>
        <p:nvSpPr>
          <p:cNvPr id="316423" name="Text Box 7"/>
          <p:cNvSpPr txBox="1">
            <a:spLocks noChangeArrowheads="1"/>
          </p:cNvSpPr>
          <p:nvPr/>
        </p:nvSpPr>
        <p:spPr bwMode="auto">
          <a:xfrm>
            <a:off x="609600" y="19050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en-US" altLang="en-US" sz="2000"/>
          </a:p>
        </p:txBody>
      </p:sp>
      <p:sp>
        <p:nvSpPr>
          <p:cNvPr id="316426" name="Rectangle 10"/>
          <p:cNvSpPr>
            <a:spLocks noChangeArrowheads="1"/>
          </p:cNvSpPr>
          <p:nvPr/>
        </p:nvSpPr>
        <p:spPr bwMode="auto">
          <a:xfrm>
            <a:off x="1295400" y="381000"/>
            <a:ext cx="4038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cs typeface="Times New Roman (Arabic)" panose="02020603050405020304" pitchFamily="18" charset="0"/>
              </a:defRPr>
            </a:lvl1pPr>
            <a:lvl2pPr>
              <a:defRPr sz="4400">
                <a:solidFill>
                  <a:schemeClr val="tx2"/>
                </a:solidFill>
                <a:latin typeface="Times New Roman" panose="02020603050405020304" pitchFamily="18" charset="0"/>
                <a:cs typeface="Times New Roman (Arabic)" panose="02020603050405020304" pitchFamily="18" charset="0"/>
              </a:defRPr>
            </a:lvl2pPr>
            <a:lvl3pPr>
              <a:defRPr sz="4400">
                <a:solidFill>
                  <a:schemeClr val="tx2"/>
                </a:solidFill>
                <a:latin typeface="Times New Roman" panose="02020603050405020304" pitchFamily="18" charset="0"/>
                <a:cs typeface="Times New Roman (Arabic)" panose="02020603050405020304" pitchFamily="18" charset="0"/>
              </a:defRPr>
            </a:lvl3pPr>
            <a:lvl4pPr>
              <a:defRPr sz="4400">
                <a:solidFill>
                  <a:schemeClr val="tx2"/>
                </a:solidFill>
                <a:latin typeface="Times New Roman" panose="02020603050405020304" pitchFamily="18" charset="0"/>
                <a:cs typeface="Times New Roman (Arabic)" panose="02020603050405020304" pitchFamily="18" charset="0"/>
              </a:defRPr>
            </a:lvl4pPr>
            <a:lvl5pPr>
              <a:defRPr sz="4400">
                <a:solidFill>
                  <a:schemeClr val="tx2"/>
                </a:solidFill>
                <a:latin typeface="Times New Roman" panose="02020603050405020304" pitchFamily="18" charset="0"/>
                <a:cs typeface="Times New Roman (Arabic)" panose="02020603050405020304" pitchFamily="18" charset="0"/>
              </a:defRPr>
            </a:lvl5pPr>
            <a:lvl6pPr marL="4572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6pPr>
            <a:lvl7pPr marL="9144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7pPr>
            <a:lvl8pPr marL="13716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8pPr>
            <a:lvl9pPr marL="1828800" algn="ctr" rtl="1" eaLnBrk="0" fontAlgn="base" hangingPunct="0">
              <a:spcBef>
                <a:spcPct val="0"/>
              </a:spcBef>
              <a:spcAft>
                <a:spcPct val="0"/>
              </a:spcAft>
              <a:defRPr sz="4400">
                <a:solidFill>
                  <a:schemeClr val="tx2"/>
                </a:solidFill>
                <a:latin typeface="Times New Roman" panose="02020603050405020304" pitchFamily="18" charset="0"/>
                <a:cs typeface="Times New Roman (Arabic)" panose="02020603050405020304" pitchFamily="18" charset="0"/>
              </a:defRPr>
            </a:lvl9pPr>
          </a:lstStyle>
          <a:p>
            <a:r>
              <a:rPr lang="en-US" altLang="en-US">
                <a:solidFill>
                  <a:schemeClr val="bg1"/>
                </a:solidFill>
              </a:rPr>
              <a:t>Linux Books</a:t>
            </a:r>
            <a:endParaRPr lang="en-US" altLang="en-US"/>
          </a:p>
        </p:txBody>
      </p:sp>
      <p:pic>
        <p:nvPicPr>
          <p:cNvPr id="316427" name="Picture 11" descr="E:\ghaznavi\web-images\misc\linux\books\linag2_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5240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316428" name="Picture 12" descr="E:\ghaznavi\web-images\misc\linux\books\linuxdrive_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5240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316429" name="Picture 13" descr="E:\ghaznavi\web-images\misc\linux\books\linuxnut_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429000"/>
            <a:ext cx="1743075" cy="2609850"/>
          </a:xfrm>
          <a:prstGeom prst="rect">
            <a:avLst/>
          </a:prstGeom>
          <a:noFill/>
          <a:extLst>
            <a:ext uri="{909E8E84-426E-40DD-AFC4-6F175D3DCCD1}">
              <a14:hiddenFill xmlns:a14="http://schemas.microsoft.com/office/drawing/2010/main">
                <a:solidFill>
                  <a:srgbClr val="FFFFFF"/>
                </a:solidFill>
              </a14:hiddenFill>
            </a:ext>
          </a:extLst>
        </p:spPr>
      </p:pic>
      <p:pic>
        <p:nvPicPr>
          <p:cNvPr id="316430" name="Picture 14" descr="E:\ghaznavi\web-images\misc\linux\books\multilinux_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15240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316431" name="Picture 15" descr="E:\ghaznavi\web-images\misc\linux\books\redhat_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1524000"/>
            <a:ext cx="1381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316432" name="Picture 16" descr="E:\ghaznavi\web-images\misc\linux\books\runux2_s.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3429000"/>
            <a:ext cx="1743075"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6420"/>
                                        </p:tgtEl>
                                        <p:attrNameLst>
                                          <p:attrName>style.visibility</p:attrName>
                                        </p:attrNameLst>
                                      </p:cBhvr>
                                      <p:to>
                                        <p:strVal val="visible"/>
                                      </p:to>
                                    </p:set>
                                    <p:animEffect transition="in" filter="dissolve">
                                      <p:cBhvr>
                                        <p:cTn id="7" dur="500"/>
                                        <p:tgtEl>
                                          <p:spTgt spid="316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60086418-73EC-4975-ABDD-EE614F7E3D87}" type="slidenum">
              <a:rPr lang="en-US" altLang="en-US"/>
              <a:pPr/>
              <a:t>23</a:t>
            </a:fld>
            <a:endParaRPr lang="en-US" altLang="en-US"/>
          </a:p>
        </p:txBody>
      </p:sp>
      <p:sp>
        <p:nvSpPr>
          <p:cNvPr id="300034"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0003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036" name="Text Box 4"/>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OS-OS Communication</a:t>
            </a:r>
          </a:p>
          <a:p>
            <a:pPr algn="l" rtl="0">
              <a:spcBef>
                <a:spcPct val="50000"/>
              </a:spcBef>
            </a:pPr>
            <a:r>
              <a:rPr lang="en-US" altLang="en-US" sz="2800" b="1">
                <a:solidFill>
                  <a:schemeClr val="bg1"/>
                </a:solidFill>
                <a:latin typeface="Garamond" panose="02020404030301010803" pitchFamily="18" charset="0"/>
              </a:rPr>
              <a:t>*. TCP/IP</a:t>
            </a:r>
          </a:p>
          <a:p>
            <a:pPr algn="l" rtl="0">
              <a:spcBef>
                <a:spcPct val="50000"/>
              </a:spcBef>
            </a:pPr>
            <a:r>
              <a:rPr lang="en-US" altLang="en-US" sz="2800" b="1">
                <a:solidFill>
                  <a:schemeClr val="bg1"/>
                </a:solidFill>
                <a:latin typeface="Garamond" panose="02020404030301010803" pitchFamily="18" charset="0"/>
              </a:rPr>
              <a:t>*. NetBIOS</a:t>
            </a:r>
          </a:p>
          <a:p>
            <a:pPr algn="l" rtl="0">
              <a:spcBef>
                <a:spcPct val="50000"/>
              </a:spcBef>
            </a:pPr>
            <a:r>
              <a:rPr lang="en-US" altLang="en-US" sz="2800" b="1">
                <a:solidFill>
                  <a:schemeClr val="bg1"/>
                </a:solidFill>
                <a:latin typeface="Garamond" panose="02020404030301010803" pitchFamily="18" charset="0"/>
              </a:rPr>
              <a:t>*. NFS</a:t>
            </a:r>
          </a:p>
          <a:p>
            <a:pPr algn="l" rtl="0">
              <a:spcBef>
                <a:spcPct val="50000"/>
              </a:spcBef>
            </a:pPr>
            <a:r>
              <a:rPr lang="en-US" altLang="en-US" sz="2800" b="1">
                <a:solidFill>
                  <a:schemeClr val="bg1"/>
                </a:solidFill>
                <a:latin typeface="Garamond" panose="02020404030301010803" pitchFamily="18" charset="0"/>
              </a:rPr>
              <a:t>*. Samba</a:t>
            </a:r>
          </a:p>
          <a:p>
            <a:pPr algn="l" rtl="0">
              <a:spcBef>
                <a:spcPct val="50000"/>
              </a:spcBef>
            </a:pPr>
            <a:r>
              <a:rPr lang="en-US" altLang="en-US" sz="2800" b="1">
                <a:solidFill>
                  <a:schemeClr val="bg1"/>
                </a:solidFill>
                <a:latin typeface="Garamond" panose="02020404030301010803" pitchFamily="18" charset="0"/>
              </a:rPr>
              <a:t>*. NIS, NIS+</a:t>
            </a:r>
          </a:p>
          <a:p>
            <a:pPr algn="l" rtl="0">
              <a:spcBef>
                <a:spcPct val="50000"/>
              </a:spcBef>
            </a:pPr>
            <a:r>
              <a:rPr lang="en-US" altLang="en-US" sz="2800" b="1">
                <a:solidFill>
                  <a:schemeClr val="bg1"/>
                </a:solidFill>
                <a:latin typeface="Garamond" panose="02020404030301010803" pitchFamily="18" charset="0"/>
              </a:rPr>
              <a:t>*. X-Client/Server</a:t>
            </a:r>
          </a:p>
          <a:p>
            <a:pPr algn="l" rtl="0">
              <a:spcBef>
                <a:spcPct val="50000"/>
              </a:spcBef>
            </a:pPr>
            <a:endParaRPr lang="en-US" altLang="en-US" sz="2800" b="1">
              <a:solidFill>
                <a:schemeClr val="bg1"/>
              </a:solidFill>
              <a:latin typeface="Garamond" panose="02020404030301010803" pitchFamily="18" charset="0"/>
            </a:endParaRPr>
          </a:p>
        </p:txBody>
      </p:sp>
      <p:sp>
        <p:nvSpPr>
          <p:cNvPr id="300037"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0003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00042" name="Picture 10" descr="C:\Program Files\Microsoft Office\Clipart\Popular\HNDSHAK3.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762000"/>
            <a:ext cx="2774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0038"/>
                                        </p:tgtEl>
                                        <p:attrNameLst>
                                          <p:attrName>style.visibility</p:attrName>
                                        </p:attrNameLst>
                                      </p:cBhvr>
                                      <p:to>
                                        <p:strVal val="visible"/>
                                      </p:to>
                                    </p:set>
                                    <p:animEffect transition="in" filter="dissolve">
                                      <p:cBhvr>
                                        <p:cTn id="7" dur="500"/>
                                        <p:tgtEl>
                                          <p:spTgt spid="30003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0037"/>
                                        </p:tgtEl>
                                        <p:attrNameLst>
                                          <p:attrName>style.visibility</p:attrName>
                                        </p:attrNameLst>
                                      </p:cBhvr>
                                      <p:to>
                                        <p:strVal val="visible"/>
                                      </p:to>
                                    </p:set>
                                    <p:animEffect transition="in" filter="dissolve">
                                      <p:cBhvr>
                                        <p:cTn id="11" dur="500"/>
                                        <p:tgtEl>
                                          <p:spTgt spid="300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7" grpId="0" animBg="1" autoUpdateAnimBg="0"/>
      <p:bldP spid="30003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02A8B9A9-E619-4AB6-B65A-4511EEEB3FFD}" type="slidenum">
              <a:rPr lang="en-US" altLang="en-US"/>
              <a:pPr/>
              <a:t>24</a:t>
            </a:fld>
            <a:endParaRPr lang="en-US" altLang="en-US"/>
          </a:p>
        </p:txBody>
      </p:sp>
      <p:sp>
        <p:nvSpPr>
          <p:cNvPr id="302082"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0208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084" name="Text Box 4"/>
          <p:cNvSpPr txBox="1">
            <a:spLocks noChangeArrowheads="1"/>
          </p:cNvSpPr>
          <p:nvPr/>
        </p:nvSpPr>
        <p:spPr bwMode="auto">
          <a:xfrm>
            <a:off x="1600200" y="990600"/>
            <a:ext cx="57912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OS-OS Emulation</a:t>
            </a:r>
          </a:p>
          <a:p>
            <a:pPr algn="l" rtl="0">
              <a:spcBef>
                <a:spcPct val="50000"/>
              </a:spcBef>
            </a:pPr>
            <a:r>
              <a:rPr lang="en-US" altLang="en-US" sz="2800" b="1">
                <a:solidFill>
                  <a:schemeClr val="bg1"/>
                </a:solidFill>
                <a:latin typeface="Garamond" panose="02020404030301010803" pitchFamily="18" charset="0"/>
              </a:rPr>
              <a:t>*. DOSEMU for Linux</a:t>
            </a:r>
          </a:p>
          <a:p>
            <a:pPr algn="l" rtl="0">
              <a:spcBef>
                <a:spcPct val="50000"/>
              </a:spcBef>
            </a:pPr>
            <a:r>
              <a:rPr lang="en-US" altLang="en-US" sz="2800" b="1">
                <a:solidFill>
                  <a:schemeClr val="bg1"/>
                </a:solidFill>
                <a:latin typeface="Garamond" panose="02020404030301010803" pitchFamily="18" charset="0"/>
              </a:rPr>
              <a:t>*. Merge for SCO</a:t>
            </a:r>
          </a:p>
          <a:p>
            <a:pPr algn="l" rtl="0">
              <a:spcBef>
                <a:spcPct val="50000"/>
              </a:spcBef>
            </a:pPr>
            <a:r>
              <a:rPr lang="en-US" altLang="en-US" sz="2800" b="1">
                <a:solidFill>
                  <a:schemeClr val="bg1"/>
                </a:solidFill>
                <a:latin typeface="Garamond" panose="02020404030301010803" pitchFamily="18" charset="0"/>
              </a:rPr>
              <a:t>*. Wabi for Solaris</a:t>
            </a:r>
          </a:p>
          <a:p>
            <a:pPr algn="l" rtl="0">
              <a:spcBef>
                <a:spcPct val="50000"/>
              </a:spcBef>
            </a:pPr>
            <a:r>
              <a:rPr lang="en-US" altLang="en-US" sz="2800" b="1">
                <a:solidFill>
                  <a:schemeClr val="bg1"/>
                </a:solidFill>
                <a:latin typeface="Garamond" panose="02020404030301010803" pitchFamily="18" charset="0"/>
              </a:rPr>
              <a:t>*. And more ...</a:t>
            </a:r>
          </a:p>
        </p:txBody>
      </p:sp>
      <p:sp>
        <p:nvSpPr>
          <p:cNvPr id="302085"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0208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02088" name="Picture 8" descr="C:\Program Files\Microsoft Office\Clipart\Popular\AMPROBL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838200"/>
            <a:ext cx="1714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2086"/>
                                        </p:tgtEl>
                                        <p:attrNameLst>
                                          <p:attrName>style.visibility</p:attrName>
                                        </p:attrNameLst>
                                      </p:cBhvr>
                                      <p:to>
                                        <p:strVal val="visible"/>
                                      </p:to>
                                    </p:set>
                                    <p:animEffect transition="in" filter="dissolve">
                                      <p:cBhvr>
                                        <p:cTn id="7" dur="500"/>
                                        <p:tgtEl>
                                          <p:spTgt spid="30208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2085"/>
                                        </p:tgtEl>
                                        <p:attrNameLst>
                                          <p:attrName>style.visibility</p:attrName>
                                        </p:attrNameLst>
                                      </p:cBhvr>
                                      <p:to>
                                        <p:strVal val="visible"/>
                                      </p:to>
                                    </p:set>
                                    <p:animEffect transition="in" filter="dissolve">
                                      <p:cBhvr>
                                        <p:cTn id="11" dur="500"/>
                                        <p:tgtEl>
                                          <p:spTgt spid="302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5" grpId="0" animBg="1" autoUpdateAnimBg="0"/>
      <p:bldP spid="30208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80F23B7C-3D15-46EB-B921-39582FC69771}" type="slidenum">
              <a:rPr lang="en-US" altLang="en-US"/>
              <a:pPr/>
              <a:t>25</a:t>
            </a:fld>
            <a:endParaRPr lang="en-US" altLang="en-US"/>
          </a:p>
        </p:txBody>
      </p:sp>
      <p:sp>
        <p:nvSpPr>
          <p:cNvPr id="320514"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Operating System</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2051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16" name="Text Box 4"/>
          <p:cNvSpPr txBox="1">
            <a:spLocks noChangeArrowheads="1"/>
          </p:cNvSpPr>
          <p:nvPr/>
        </p:nvSpPr>
        <p:spPr bwMode="auto">
          <a:xfrm>
            <a:off x="1600200" y="990600"/>
            <a:ext cx="57912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OS-OS Migration</a:t>
            </a:r>
          </a:p>
          <a:p>
            <a:pPr algn="l" rtl="0">
              <a:spcBef>
                <a:spcPct val="50000"/>
              </a:spcBef>
            </a:pPr>
            <a:r>
              <a:rPr lang="en-US" altLang="en-US" sz="2800" b="1">
                <a:solidFill>
                  <a:schemeClr val="bg1"/>
                </a:solidFill>
                <a:latin typeface="Garamond" panose="02020404030301010803" pitchFamily="18" charset="0"/>
              </a:rPr>
              <a:t>*. What does it Mean?</a:t>
            </a:r>
          </a:p>
          <a:p>
            <a:pPr algn="l" rtl="0">
              <a:spcBef>
                <a:spcPct val="50000"/>
              </a:spcBef>
            </a:pPr>
            <a:r>
              <a:rPr lang="en-US" altLang="en-US" sz="2800" b="1">
                <a:solidFill>
                  <a:schemeClr val="bg1"/>
                </a:solidFill>
                <a:latin typeface="Garamond" panose="02020404030301010803" pitchFamily="18" charset="0"/>
              </a:rPr>
              <a:t>*. Types of migrations</a:t>
            </a:r>
          </a:p>
          <a:p>
            <a:pPr algn="l" rtl="0">
              <a:spcBef>
                <a:spcPct val="50000"/>
              </a:spcBef>
            </a:pPr>
            <a:r>
              <a:rPr lang="en-US" altLang="en-US" sz="2800" b="1">
                <a:solidFill>
                  <a:schemeClr val="bg1"/>
                </a:solidFill>
                <a:latin typeface="Garamond" panose="02020404030301010803" pitchFamily="18" charset="0"/>
              </a:rPr>
              <a:t>*. Scope of Usefulness</a:t>
            </a:r>
          </a:p>
          <a:p>
            <a:pPr algn="l" rtl="0">
              <a:spcBef>
                <a:spcPct val="50000"/>
              </a:spcBef>
            </a:pPr>
            <a:r>
              <a:rPr lang="en-US" altLang="en-US" sz="2800" b="1">
                <a:solidFill>
                  <a:schemeClr val="bg1"/>
                </a:solidFill>
                <a:latin typeface="Garamond" panose="02020404030301010803" pitchFamily="18" charset="0"/>
              </a:rPr>
              <a:t>*. And more ...</a:t>
            </a:r>
          </a:p>
        </p:txBody>
      </p:sp>
      <p:sp>
        <p:nvSpPr>
          <p:cNvPr id="320517"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051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20521" name="Picture 9" descr="C:\Program Files\Microsoft Office\Clipart\Popular\STOP.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762000"/>
            <a:ext cx="1101725"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0518"/>
                                        </p:tgtEl>
                                        <p:attrNameLst>
                                          <p:attrName>style.visibility</p:attrName>
                                        </p:attrNameLst>
                                      </p:cBhvr>
                                      <p:to>
                                        <p:strVal val="visible"/>
                                      </p:to>
                                    </p:set>
                                    <p:animEffect transition="in" filter="dissolve">
                                      <p:cBhvr>
                                        <p:cTn id="7" dur="500"/>
                                        <p:tgtEl>
                                          <p:spTgt spid="32051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0517"/>
                                        </p:tgtEl>
                                        <p:attrNameLst>
                                          <p:attrName>style.visibility</p:attrName>
                                        </p:attrNameLst>
                                      </p:cBhvr>
                                      <p:to>
                                        <p:strVal val="visible"/>
                                      </p:to>
                                    </p:set>
                                    <p:animEffect transition="in" filter="dissolve">
                                      <p:cBhvr>
                                        <p:cTn id="11" dur="500"/>
                                        <p:tgtEl>
                                          <p:spTgt spid="32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animBg="1" autoUpdateAnimBg="0"/>
      <p:bldP spid="320518"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458EFF31-7625-4B82-8E6B-FE4C5CF03BD0}" type="slidenum">
              <a:rPr lang="en-US" altLang="en-US"/>
              <a:pPr/>
              <a:t>26</a:t>
            </a:fld>
            <a:endParaRPr lang="en-US" altLang="en-US"/>
          </a:p>
        </p:txBody>
      </p:sp>
      <p:sp>
        <p:nvSpPr>
          <p:cNvPr id="332808" name="Text Box 8"/>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332809" name="Text Box 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32810" name="Rectangle 1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13" name="AutoShape 13" descr="Cork"/>
          <p:cNvSpPr>
            <a:spLocks noChangeArrowheads="1"/>
          </p:cNvSpPr>
          <p:nvPr/>
        </p:nvSpPr>
        <p:spPr bwMode="auto">
          <a:xfrm>
            <a:off x="762000" y="1905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3</a:t>
            </a:r>
            <a:endParaRPr lang="en-US" altLang="en-US"/>
          </a:p>
        </p:txBody>
      </p:sp>
      <p:sp>
        <p:nvSpPr>
          <p:cNvPr id="332822" name="AutoShape 22"/>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32823" name="Picture 23"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2813"/>
                                        </p:tgtEl>
                                        <p:attrNameLst>
                                          <p:attrName>style.visibility</p:attrName>
                                        </p:attrNameLst>
                                      </p:cBhvr>
                                      <p:to>
                                        <p:strVal val="visible"/>
                                      </p:to>
                                    </p:set>
                                    <p:animEffect transition="in" filter="dissolve">
                                      <p:cBhvr>
                                        <p:cTn id="7" dur="500"/>
                                        <p:tgtEl>
                                          <p:spTgt spid="332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13"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D181AE1B-F5BA-46F8-A0E0-835735188EB7}" type="slidenum">
              <a:rPr lang="en-US" altLang="en-US"/>
              <a:pPr/>
              <a:t>27</a:t>
            </a:fld>
            <a:endParaRPr lang="en-US" altLang="en-US"/>
          </a:p>
        </p:txBody>
      </p:sp>
      <p:sp>
        <p:nvSpPr>
          <p:cNvPr id="322562"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IC Design Flows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2256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64" name="Text Box 4"/>
          <p:cNvSpPr txBox="1">
            <a:spLocks noChangeArrowheads="1"/>
          </p:cNvSpPr>
          <p:nvPr/>
        </p:nvSpPr>
        <p:spPr bwMode="auto">
          <a:xfrm>
            <a:off x="1600200" y="990600"/>
            <a:ext cx="42672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Design Categories</a:t>
            </a:r>
          </a:p>
          <a:p>
            <a:pPr algn="l" rtl="0">
              <a:spcBef>
                <a:spcPct val="50000"/>
              </a:spcBef>
            </a:pPr>
            <a:r>
              <a:rPr lang="en-US" altLang="en-US" sz="2800" b="1">
                <a:solidFill>
                  <a:schemeClr val="bg1"/>
                </a:solidFill>
                <a:latin typeface="Garamond" panose="02020404030301010803" pitchFamily="18" charset="0"/>
              </a:rPr>
              <a:t>*. Full Custom Design</a:t>
            </a:r>
          </a:p>
          <a:p>
            <a:pPr algn="l" rtl="0">
              <a:spcBef>
                <a:spcPct val="50000"/>
              </a:spcBef>
            </a:pPr>
            <a:r>
              <a:rPr lang="en-US" altLang="en-US" sz="2800" b="1">
                <a:solidFill>
                  <a:schemeClr val="bg1"/>
                </a:solidFill>
                <a:latin typeface="Garamond" panose="02020404030301010803" pitchFamily="18" charset="0"/>
              </a:rPr>
              <a:t>*. Semi-Custom Design</a:t>
            </a:r>
          </a:p>
          <a:p>
            <a:pPr algn="l" rtl="0">
              <a:spcBef>
                <a:spcPct val="50000"/>
              </a:spcBef>
            </a:pPr>
            <a:r>
              <a:rPr lang="en-US" altLang="en-US" sz="2800" b="1">
                <a:solidFill>
                  <a:schemeClr val="bg1"/>
                </a:solidFill>
                <a:latin typeface="Garamond" panose="02020404030301010803" pitchFamily="18" charset="0"/>
              </a:rPr>
              <a:t>*. Automated Design</a:t>
            </a:r>
          </a:p>
        </p:txBody>
      </p:sp>
      <p:sp>
        <p:nvSpPr>
          <p:cNvPr id="322565"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256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22574" name="Picture 14" descr="C:\Program Files\Microsoft Office\Clipart\Popular\FISTSLAM.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2233613"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575" name="AutoShape 15" descr="Cork"/>
          <p:cNvSpPr>
            <a:spLocks noChangeArrowheads="1"/>
          </p:cNvSpPr>
          <p:nvPr/>
        </p:nvSpPr>
        <p:spPr bwMode="auto">
          <a:xfrm>
            <a:off x="1066800" y="35052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2577" name="Text Box 17"/>
          <p:cNvSpPr txBox="1">
            <a:spLocks noChangeArrowheads="1"/>
          </p:cNvSpPr>
          <p:nvPr/>
        </p:nvSpPr>
        <p:spPr bwMode="auto">
          <a:xfrm>
            <a:off x="1676400" y="3429000"/>
            <a:ext cx="5638800" cy="286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Design Flows are Customizable by</a:t>
            </a:r>
          </a:p>
          <a:p>
            <a:pPr algn="l" rtl="0">
              <a:spcBef>
                <a:spcPct val="50000"/>
              </a:spcBef>
            </a:pPr>
            <a:r>
              <a:rPr lang="en-US" altLang="en-US" sz="2800" b="1">
                <a:solidFill>
                  <a:schemeClr val="bg1"/>
                </a:solidFill>
                <a:latin typeface="Garamond" panose="02020404030301010803" pitchFamily="18" charset="0"/>
              </a:rPr>
              <a:t>	*. Needs</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Facilities</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Technical Knowledge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Money</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2566"/>
                                        </p:tgtEl>
                                        <p:attrNameLst>
                                          <p:attrName>style.visibility</p:attrName>
                                        </p:attrNameLst>
                                      </p:cBhvr>
                                      <p:to>
                                        <p:strVal val="visible"/>
                                      </p:to>
                                    </p:set>
                                    <p:animEffect transition="in" filter="dissolve">
                                      <p:cBhvr>
                                        <p:cTn id="7" dur="500"/>
                                        <p:tgtEl>
                                          <p:spTgt spid="32256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2565"/>
                                        </p:tgtEl>
                                        <p:attrNameLst>
                                          <p:attrName>style.visibility</p:attrName>
                                        </p:attrNameLst>
                                      </p:cBhvr>
                                      <p:to>
                                        <p:strVal val="visible"/>
                                      </p:to>
                                    </p:set>
                                    <p:animEffect transition="in" filter="dissolve">
                                      <p:cBhvr>
                                        <p:cTn id="11" dur="500"/>
                                        <p:tgtEl>
                                          <p:spTgt spid="32256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2575"/>
                                        </p:tgtEl>
                                        <p:attrNameLst>
                                          <p:attrName>style.visibility</p:attrName>
                                        </p:attrNameLst>
                                      </p:cBhvr>
                                      <p:to>
                                        <p:strVal val="visible"/>
                                      </p:to>
                                    </p:set>
                                    <p:animEffect transition="in" filter="dissolve">
                                      <p:cBhvr>
                                        <p:cTn id="15" dur="500"/>
                                        <p:tgtEl>
                                          <p:spTgt spid="322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animBg="1" autoUpdateAnimBg="0"/>
      <p:bldP spid="322566" grpId="0" animBg="1" autoUpdateAnimBg="0"/>
      <p:bldP spid="322575"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D8E790B6-FD2F-4CCE-84E2-BB470CC28FD4}" type="slidenum">
              <a:rPr lang="en-US" altLang="en-US"/>
              <a:pPr/>
              <a:t>28</a:t>
            </a:fld>
            <a:endParaRPr lang="en-US" altLang="en-US"/>
          </a:p>
        </p:txBody>
      </p:sp>
      <p:sp>
        <p:nvSpPr>
          <p:cNvPr id="326658"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IC Design Flows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26659"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60" name="Text Box 4"/>
          <p:cNvSpPr txBox="1">
            <a:spLocks noChangeArrowheads="1"/>
          </p:cNvSpPr>
          <p:nvPr/>
        </p:nvSpPr>
        <p:spPr bwMode="auto">
          <a:xfrm>
            <a:off x="1600200" y="990600"/>
            <a:ext cx="7162800"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Flow-1 ( Mainly Free)</a:t>
            </a:r>
          </a:p>
          <a:p>
            <a:pPr algn="l" rtl="0">
              <a:spcBef>
                <a:spcPct val="50000"/>
              </a:spcBef>
            </a:pPr>
            <a:r>
              <a:rPr lang="en-US" altLang="en-US" sz="2800" b="1">
                <a:solidFill>
                  <a:schemeClr val="bg1"/>
                </a:solidFill>
                <a:latin typeface="Garamond" panose="02020404030301010803" pitchFamily="18" charset="0"/>
              </a:rPr>
              <a:t>*. Verilog RTL Simulation w/</a:t>
            </a:r>
            <a:r>
              <a:rPr lang="en-US" altLang="en-US" sz="2800" b="1">
                <a:solidFill>
                  <a:srgbClr val="FF6600"/>
                </a:solidFill>
                <a:latin typeface="Garamond" panose="02020404030301010803" pitchFamily="18" charset="0"/>
              </a:rPr>
              <a:t>vbs</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Synthesis w/</a:t>
            </a:r>
            <a:r>
              <a:rPr lang="en-US" altLang="en-US" sz="2800" b="1">
                <a:solidFill>
                  <a:srgbClr val="FF6600"/>
                </a:solidFill>
                <a:latin typeface="Garamond" panose="02020404030301010803" pitchFamily="18" charset="0"/>
              </a:rPr>
              <a:t>vl2mv</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Optimization w/</a:t>
            </a:r>
            <a:r>
              <a:rPr lang="en-US" altLang="en-US" sz="2800" b="1">
                <a:solidFill>
                  <a:srgbClr val="FF6600"/>
                </a:solidFill>
                <a:latin typeface="Garamond" panose="02020404030301010803" pitchFamily="18" charset="0"/>
              </a:rPr>
              <a:t>sis</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espresso</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Verification w/</a:t>
            </a:r>
            <a:r>
              <a:rPr lang="en-US" altLang="en-US" sz="2800" b="1">
                <a:solidFill>
                  <a:srgbClr val="FF6600"/>
                </a:solidFill>
                <a:latin typeface="Garamond" panose="02020404030301010803" pitchFamily="18" charset="0"/>
              </a:rPr>
              <a:t>vis</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Gate-Level Simulation w/</a:t>
            </a:r>
            <a:r>
              <a:rPr lang="en-US" altLang="en-US" sz="2800" b="1">
                <a:solidFill>
                  <a:srgbClr val="FF6600"/>
                </a:solidFill>
                <a:latin typeface="Garamond" panose="02020404030301010803" pitchFamily="18" charset="0"/>
              </a:rPr>
              <a:t>irsim</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irsim-cap</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Physical Layout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w/</a:t>
            </a:r>
            <a:r>
              <a:rPr lang="en-US" altLang="en-US" sz="2800" b="1">
                <a:solidFill>
                  <a:srgbClr val="FF6600"/>
                </a:solidFill>
                <a:latin typeface="Garamond" panose="02020404030301010803" pitchFamily="18" charset="0"/>
              </a:rPr>
              <a:t>magic</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sigview</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w/</a:t>
            </a:r>
            <a:r>
              <a:rPr lang="en-US" altLang="en-US" sz="2800" b="1">
                <a:solidFill>
                  <a:srgbClr val="FF6600"/>
                </a:solidFill>
                <a:latin typeface="Garamond" panose="02020404030301010803" pitchFamily="18" charset="0"/>
              </a:rPr>
              <a:t>spice3</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hspice</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smartspice</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hsview</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w/</a:t>
            </a:r>
            <a:r>
              <a:rPr lang="en-US" altLang="en-US" sz="2800" b="1">
                <a:solidFill>
                  <a:srgbClr val="FF6600"/>
                </a:solidFill>
                <a:latin typeface="Garamond" panose="02020404030301010803" pitchFamily="18" charset="0"/>
              </a:rPr>
              <a:t>spice cad</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oregano</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Placement  w/</a:t>
            </a:r>
            <a:r>
              <a:rPr lang="en-US" altLang="en-US" sz="2800" b="1">
                <a:solidFill>
                  <a:srgbClr val="FF6600"/>
                </a:solidFill>
                <a:latin typeface="Garamond" panose="02020404030301010803" pitchFamily="18" charset="0"/>
              </a:rPr>
              <a:t>TimberWolfMC</a:t>
            </a:r>
            <a:endParaRPr lang="en-US" altLang="en-US" sz="2800" b="1">
              <a:solidFill>
                <a:schemeClr val="bg1"/>
              </a:solidFill>
              <a:latin typeface="Garamond" panose="02020404030301010803" pitchFamily="18" charset="0"/>
            </a:endParaRPr>
          </a:p>
        </p:txBody>
      </p:sp>
      <p:sp>
        <p:nvSpPr>
          <p:cNvPr id="326661"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666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6662"/>
                                        </p:tgtEl>
                                        <p:attrNameLst>
                                          <p:attrName>style.visibility</p:attrName>
                                        </p:attrNameLst>
                                      </p:cBhvr>
                                      <p:to>
                                        <p:strVal val="visible"/>
                                      </p:to>
                                    </p:set>
                                    <p:animEffect transition="in" filter="dissolve">
                                      <p:cBhvr>
                                        <p:cTn id="7" dur="500"/>
                                        <p:tgtEl>
                                          <p:spTgt spid="32666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6661"/>
                                        </p:tgtEl>
                                        <p:attrNameLst>
                                          <p:attrName>style.visibility</p:attrName>
                                        </p:attrNameLst>
                                      </p:cBhvr>
                                      <p:to>
                                        <p:strVal val="visible"/>
                                      </p:to>
                                    </p:set>
                                    <p:animEffect transition="in" filter="dissolve">
                                      <p:cBhvr>
                                        <p:cTn id="11" dur="500"/>
                                        <p:tgtEl>
                                          <p:spTgt spid="326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nimBg="1" autoUpdateAnimBg="0"/>
      <p:bldP spid="32666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9157679A-70A3-45EC-A272-18A8ACC2436F}" type="slidenum">
              <a:rPr lang="en-US" altLang="en-US"/>
              <a:pPr/>
              <a:t>29</a:t>
            </a:fld>
            <a:endParaRPr lang="en-US" altLang="en-US"/>
          </a:p>
        </p:txBody>
      </p:sp>
      <p:sp>
        <p:nvSpPr>
          <p:cNvPr id="324610"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IC Design Flows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2461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12" name="Text Box 4"/>
          <p:cNvSpPr txBox="1">
            <a:spLocks noChangeArrowheads="1"/>
          </p:cNvSpPr>
          <p:nvPr/>
        </p:nvSpPr>
        <p:spPr bwMode="auto">
          <a:xfrm>
            <a:off x="1600200" y="1000125"/>
            <a:ext cx="7162800"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Flow-2 </a:t>
            </a:r>
          </a:p>
          <a:p>
            <a:pPr algn="l" rtl="0">
              <a:spcBef>
                <a:spcPct val="50000"/>
              </a:spcBef>
            </a:pPr>
            <a:r>
              <a:rPr lang="en-US" altLang="en-US" sz="2800" b="1">
                <a:solidFill>
                  <a:schemeClr val="bg1"/>
                </a:solidFill>
                <a:latin typeface="Garamond" panose="02020404030301010803" pitchFamily="18" charset="0"/>
              </a:rPr>
              <a:t>*. Verilog/VHDL  w/Tools from vendors</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Modelsim,</a:t>
            </a: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Mentor Graphics</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StateCAD, Synplify, ...</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Synthesis, Optimization &amp; Verification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Xilinx, Altera, Aldec, </a:t>
            </a:r>
            <a:r>
              <a:rPr lang="en-US" altLang="en-US" sz="2800" b="1">
                <a:solidFill>
                  <a:srgbClr val="FF6600"/>
                </a:solidFill>
                <a:latin typeface="Arial" panose="020B0604020202020204" pitchFamily="34" charset="0"/>
              </a:rPr>
              <a:t>…</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Leonardo Spectrum</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Physical Layout</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Tanner Tools</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L-Edit, Tspice Pro, LVS</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a:t>
            </a:r>
            <a:r>
              <a:rPr lang="en-US" altLang="en-US" sz="2800" b="1">
                <a:solidFill>
                  <a:srgbClr val="FF6600"/>
                </a:solidFill>
                <a:latin typeface="Garamond" panose="02020404030301010803" pitchFamily="18" charset="0"/>
              </a:rPr>
              <a:t>ViewLogic, WorkView Office, ...</a:t>
            </a:r>
          </a:p>
        </p:txBody>
      </p:sp>
      <p:sp>
        <p:nvSpPr>
          <p:cNvPr id="324613"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461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4614"/>
                                        </p:tgtEl>
                                        <p:attrNameLst>
                                          <p:attrName>style.visibility</p:attrName>
                                        </p:attrNameLst>
                                      </p:cBhvr>
                                      <p:to>
                                        <p:strVal val="visible"/>
                                      </p:to>
                                    </p:set>
                                    <p:animEffect transition="in" filter="dissolve">
                                      <p:cBhvr>
                                        <p:cTn id="7" dur="500"/>
                                        <p:tgtEl>
                                          <p:spTgt spid="32461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4613"/>
                                        </p:tgtEl>
                                        <p:attrNameLst>
                                          <p:attrName>style.visibility</p:attrName>
                                        </p:attrNameLst>
                                      </p:cBhvr>
                                      <p:to>
                                        <p:strVal val="visible"/>
                                      </p:to>
                                    </p:set>
                                    <p:animEffect transition="in" filter="dissolve">
                                      <p:cBhvr>
                                        <p:cTn id="11" dur="500"/>
                                        <p:tgtEl>
                                          <p:spTgt spid="3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autoUpdateAnimBg="0"/>
      <p:bldP spid="324614"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p>
            <a:fld id="{278CA339-EFC0-4A83-BEFB-82BC7846CCC7}" type="slidenum">
              <a:rPr lang="en-US" altLang="en-US"/>
              <a:pPr/>
              <a:t>3</a:t>
            </a:fld>
            <a:endParaRPr lang="en-US" altLang="en-US"/>
          </a:p>
        </p:txBody>
      </p:sp>
      <p:sp>
        <p:nvSpPr>
          <p:cNvPr id="258052" name="Text Box 4"/>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1"/>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Conclusion              Q&amp;A</a:t>
            </a:r>
          </a:p>
        </p:txBody>
      </p:sp>
      <p:sp>
        <p:nvSpPr>
          <p:cNvPr id="258053"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258054"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5" name="AutoShape 7" descr="Cork"/>
          <p:cNvSpPr>
            <a:spLocks noChangeArrowheads="1"/>
          </p:cNvSpPr>
          <p:nvPr/>
        </p:nvSpPr>
        <p:spPr bwMode="auto">
          <a:xfrm>
            <a:off x="762000" y="838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a:t>
            </a:r>
            <a:endParaRPr lang="en-US" altLang="en-US"/>
          </a:p>
        </p:txBody>
      </p:sp>
      <p:sp>
        <p:nvSpPr>
          <p:cNvPr id="258056" name="AutoShape 8" descr="Cork"/>
          <p:cNvSpPr>
            <a:spLocks noChangeArrowheads="1"/>
          </p:cNvSpPr>
          <p:nvPr/>
        </p:nvSpPr>
        <p:spPr bwMode="auto">
          <a:xfrm>
            <a:off x="762000" y="1371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2</a:t>
            </a:r>
            <a:endParaRPr lang="en-US" altLang="en-US"/>
          </a:p>
        </p:txBody>
      </p:sp>
      <p:sp>
        <p:nvSpPr>
          <p:cNvPr id="258057" name="AutoShape 9" descr="Cork"/>
          <p:cNvSpPr>
            <a:spLocks noChangeArrowheads="1"/>
          </p:cNvSpPr>
          <p:nvPr/>
        </p:nvSpPr>
        <p:spPr bwMode="auto">
          <a:xfrm>
            <a:off x="762000" y="1905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3</a:t>
            </a:r>
            <a:endParaRPr lang="en-US" altLang="en-US"/>
          </a:p>
        </p:txBody>
      </p:sp>
      <p:sp>
        <p:nvSpPr>
          <p:cNvPr id="258058" name="AutoShape 10" descr="Cork"/>
          <p:cNvSpPr>
            <a:spLocks noChangeArrowheads="1"/>
          </p:cNvSpPr>
          <p:nvPr/>
        </p:nvSpPr>
        <p:spPr bwMode="auto">
          <a:xfrm>
            <a:off x="762000" y="2514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4</a:t>
            </a:r>
            <a:endParaRPr lang="en-US" altLang="en-US"/>
          </a:p>
        </p:txBody>
      </p:sp>
      <p:sp>
        <p:nvSpPr>
          <p:cNvPr id="258059" name="AutoShape 11" descr="Cork"/>
          <p:cNvSpPr>
            <a:spLocks noChangeArrowheads="1"/>
          </p:cNvSpPr>
          <p:nvPr/>
        </p:nvSpPr>
        <p:spPr bwMode="auto">
          <a:xfrm>
            <a:off x="762000" y="3048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5</a:t>
            </a:r>
            <a:endParaRPr lang="en-US" altLang="en-US"/>
          </a:p>
        </p:txBody>
      </p:sp>
      <p:sp>
        <p:nvSpPr>
          <p:cNvPr id="258060" name="AutoShape 12" descr="Cork"/>
          <p:cNvSpPr>
            <a:spLocks noChangeArrowheads="1"/>
          </p:cNvSpPr>
          <p:nvPr/>
        </p:nvSpPr>
        <p:spPr bwMode="auto">
          <a:xfrm>
            <a:off x="762000" y="3505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6</a:t>
            </a:r>
            <a:endParaRPr lang="en-US" altLang="en-US"/>
          </a:p>
        </p:txBody>
      </p:sp>
      <p:sp>
        <p:nvSpPr>
          <p:cNvPr id="258061" name="AutoShape 13" descr="Cork"/>
          <p:cNvSpPr>
            <a:spLocks noChangeArrowheads="1"/>
          </p:cNvSpPr>
          <p:nvPr/>
        </p:nvSpPr>
        <p:spPr bwMode="auto">
          <a:xfrm>
            <a:off x="762000" y="41148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7</a:t>
            </a:r>
            <a:endParaRPr lang="en-US" altLang="en-US"/>
          </a:p>
        </p:txBody>
      </p:sp>
      <p:sp>
        <p:nvSpPr>
          <p:cNvPr id="258062" name="AutoShape 14" descr="Cork"/>
          <p:cNvSpPr>
            <a:spLocks noChangeArrowheads="1"/>
          </p:cNvSpPr>
          <p:nvPr/>
        </p:nvSpPr>
        <p:spPr bwMode="auto">
          <a:xfrm>
            <a:off x="762000" y="4648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8</a:t>
            </a:r>
            <a:endParaRPr lang="en-US" altLang="en-US"/>
          </a:p>
        </p:txBody>
      </p:sp>
      <p:sp>
        <p:nvSpPr>
          <p:cNvPr id="258063" name="AutoShape 15" descr="Cork"/>
          <p:cNvSpPr>
            <a:spLocks noChangeArrowheads="1"/>
          </p:cNvSpPr>
          <p:nvPr/>
        </p:nvSpPr>
        <p:spPr bwMode="auto">
          <a:xfrm>
            <a:off x="762000" y="5181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9</a:t>
            </a:r>
            <a:endParaRPr lang="en-US" altLang="en-US"/>
          </a:p>
        </p:txBody>
      </p:sp>
      <p:sp>
        <p:nvSpPr>
          <p:cNvPr id="258064" name="AutoShape 16" descr="Cork"/>
          <p:cNvSpPr>
            <a:spLocks noChangeArrowheads="1"/>
          </p:cNvSpPr>
          <p:nvPr/>
        </p:nvSpPr>
        <p:spPr bwMode="auto">
          <a:xfrm>
            <a:off x="762000" y="5715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10</a:t>
            </a:r>
            <a:endParaRPr lang="en-US" altLang="en-US"/>
          </a:p>
        </p:txBody>
      </p:sp>
      <p:sp>
        <p:nvSpPr>
          <p:cNvPr id="258066" name="AutoShape 18" descr="Cork"/>
          <p:cNvSpPr>
            <a:spLocks noChangeArrowheads="1"/>
          </p:cNvSpPr>
          <p:nvPr/>
        </p:nvSpPr>
        <p:spPr bwMode="auto">
          <a:xfrm>
            <a:off x="762000" y="62484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11</a:t>
            </a:r>
            <a:endParaRPr lang="en-US" altLang="en-US"/>
          </a:p>
        </p:txBody>
      </p:sp>
      <p:sp>
        <p:nvSpPr>
          <p:cNvPr id="258067" name="AutoShape 19"/>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58068" name="Picture 20"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8055"/>
                                        </p:tgtEl>
                                        <p:attrNameLst>
                                          <p:attrName>style.visibility</p:attrName>
                                        </p:attrNameLst>
                                      </p:cBhvr>
                                      <p:to>
                                        <p:strVal val="visible"/>
                                      </p:to>
                                    </p:set>
                                    <p:animEffect transition="in" filter="dissolve">
                                      <p:cBhvr>
                                        <p:cTn id="7" dur="500"/>
                                        <p:tgtEl>
                                          <p:spTgt spid="25805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8056"/>
                                        </p:tgtEl>
                                        <p:attrNameLst>
                                          <p:attrName>style.visibility</p:attrName>
                                        </p:attrNameLst>
                                      </p:cBhvr>
                                      <p:to>
                                        <p:strVal val="visible"/>
                                      </p:to>
                                    </p:set>
                                    <p:animEffect transition="in" filter="dissolve">
                                      <p:cBhvr>
                                        <p:cTn id="11" dur="500"/>
                                        <p:tgtEl>
                                          <p:spTgt spid="25805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58057"/>
                                        </p:tgtEl>
                                        <p:attrNameLst>
                                          <p:attrName>style.visibility</p:attrName>
                                        </p:attrNameLst>
                                      </p:cBhvr>
                                      <p:to>
                                        <p:strVal val="visible"/>
                                      </p:to>
                                    </p:set>
                                    <p:animEffect transition="in" filter="dissolve">
                                      <p:cBhvr>
                                        <p:cTn id="15" dur="500"/>
                                        <p:tgtEl>
                                          <p:spTgt spid="258057"/>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58058"/>
                                        </p:tgtEl>
                                        <p:attrNameLst>
                                          <p:attrName>style.visibility</p:attrName>
                                        </p:attrNameLst>
                                      </p:cBhvr>
                                      <p:to>
                                        <p:strVal val="visible"/>
                                      </p:to>
                                    </p:set>
                                    <p:animEffect transition="in" filter="dissolve">
                                      <p:cBhvr>
                                        <p:cTn id="19" dur="500"/>
                                        <p:tgtEl>
                                          <p:spTgt spid="258058"/>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58059"/>
                                        </p:tgtEl>
                                        <p:attrNameLst>
                                          <p:attrName>style.visibility</p:attrName>
                                        </p:attrNameLst>
                                      </p:cBhvr>
                                      <p:to>
                                        <p:strVal val="visible"/>
                                      </p:to>
                                    </p:set>
                                    <p:animEffect transition="in" filter="dissolve">
                                      <p:cBhvr>
                                        <p:cTn id="23" dur="500"/>
                                        <p:tgtEl>
                                          <p:spTgt spid="258059"/>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58060"/>
                                        </p:tgtEl>
                                        <p:attrNameLst>
                                          <p:attrName>style.visibility</p:attrName>
                                        </p:attrNameLst>
                                      </p:cBhvr>
                                      <p:to>
                                        <p:strVal val="visible"/>
                                      </p:to>
                                    </p:set>
                                    <p:animEffect transition="in" filter="dissolve">
                                      <p:cBhvr>
                                        <p:cTn id="27" dur="500"/>
                                        <p:tgtEl>
                                          <p:spTgt spid="258060"/>
                                        </p:tgtEl>
                                      </p:cBhvr>
                                    </p:animEffect>
                                  </p:childTnLst>
                                </p:cTn>
                              </p:par>
                            </p:childTnLst>
                          </p:cTn>
                        </p:par>
                        <p:par>
                          <p:cTn id="28" fill="hold" nodeType="afterGroup">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258061"/>
                                        </p:tgtEl>
                                        <p:attrNameLst>
                                          <p:attrName>style.visibility</p:attrName>
                                        </p:attrNameLst>
                                      </p:cBhvr>
                                      <p:to>
                                        <p:strVal val="visible"/>
                                      </p:to>
                                    </p:set>
                                    <p:animEffect transition="in" filter="dissolve">
                                      <p:cBhvr>
                                        <p:cTn id="31" dur="500"/>
                                        <p:tgtEl>
                                          <p:spTgt spid="258061"/>
                                        </p:tgtEl>
                                      </p:cBhvr>
                                    </p:animEffect>
                                  </p:childTnLst>
                                </p:cTn>
                              </p:par>
                            </p:childTnLst>
                          </p:cTn>
                        </p:par>
                        <p:par>
                          <p:cTn id="32" fill="hold" nodeType="afterGroup">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58062"/>
                                        </p:tgtEl>
                                        <p:attrNameLst>
                                          <p:attrName>style.visibility</p:attrName>
                                        </p:attrNameLst>
                                      </p:cBhvr>
                                      <p:to>
                                        <p:strVal val="visible"/>
                                      </p:to>
                                    </p:set>
                                    <p:animEffect transition="in" filter="dissolve">
                                      <p:cBhvr>
                                        <p:cTn id="35" dur="500"/>
                                        <p:tgtEl>
                                          <p:spTgt spid="258062"/>
                                        </p:tgtEl>
                                      </p:cBhvr>
                                    </p:animEffect>
                                  </p:childTnLst>
                                </p:cTn>
                              </p:par>
                            </p:childTnLst>
                          </p:cTn>
                        </p:par>
                        <p:par>
                          <p:cTn id="36" fill="hold" nodeType="afterGroup">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58063"/>
                                        </p:tgtEl>
                                        <p:attrNameLst>
                                          <p:attrName>style.visibility</p:attrName>
                                        </p:attrNameLst>
                                      </p:cBhvr>
                                      <p:to>
                                        <p:strVal val="visible"/>
                                      </p:to>
                                    </p:set>
                                    <p:animEffect transition="in" filter="dissolve">
                                      <p:cBhvr>
                                        <p:cTn id="39" dur="500"/>
                                        <p:tgtEl>
                                          <p:spTgt spid="258063"/>
                                        </p:tgtEl>
                                      </p:cBhvr>
                                    </p:animEffect>
                                  </p:childTnLst>
                                </p:cTn>
                              </p:par>
                            </p:childTnLst>
                          </p:cTn>
                        </p:par>
                        <p:par>
                          <p:cTn id="40" fill="hold" nodeType="afterGroup">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258064"/>
                                        </p:tgtEl>
                                        <p:attrNameLst>
                                          <p:attrName>style.visibility</p:attrName>
                                        </p:attrNameLst>
                                      </p:cBhvr>
                                      <p:to>
                                        <p:strVal val="visible"/>
                                      </p:to>
                                    </p:set>
                                    <p:animEffect transition="in" filter="dissolve">
                                      <p:cBhvr>
                                        <p:cTn id="43" dur="500"/>
                                        <p:tgtEl>
                                          <p:spTgt spid="258064"/>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258066"/>
                                        </p:tgtEl>
                                        <p:attrNameLst>
                                          <p:attrName>style.visibility</p:attrName>
                                        </p:attrNameLst>
                                      </p:cBhvr>
                                      <p:to>
                                        <p:strVal val="visible"/>
                                      </p:to>
                                    </p:set>
                                    <p:animEffect transition="in" filter="dissolve">
                                      <p:cBhvr>
                                        <p:cTn id="47" dur="500"/>
                                        <p:tgtEl>
                                          <p:spTgt spid="25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5" grpId="0" animBg="1" autoUpdateAnimBg="0"/>
      <p:bldP spid="258056" grpId="0" animBg="1" autoUpdateAnimBg="0"/>
      <p:bldP spid="258057" grpId="0" animBg="1" autoUpdateAnimBg="0"/>
      <p:bldP spid="258058" grpId="0" animBg="1" autoUpdateAnimBg="0"/>
      <p:bldP spid="258059" grpId="0" animBg="1" autoUpdateAnimBg="0"/>
      <p:bldP spid="258060" grpId="0" animBg="1" autoUpdateAnimBg="0"/>
      <p:bldP spid="258061" grpId="0" animBg="1" autoUpdateAnimBg="0"/>
      <p:bldP spid="258062" grpId="0" animBg="1" autoUpdateAnimBg="0"/>
      <p:bldP spid="258063" grpId="0" animBg="1" autoUpdateAnimBg="0"/>
      <p:bldP spid="258064" grpId="0" animBg="1" autoUpdateAnimBg="0"/>
      <p:bldP spid="258066"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EE813A50-46CD-4580-8099-3BF567BEBED2}" type="slidenum">
              <a:rPr lang="en-US" altLang="en-US"/>
              <a:pPr/>
              <a:t>30</a:t>
            </a:fld>
            <a:endParaRPr lang="en-US" altLang="en-US"/>
          </a:p>
        </p:txBody>
      </p:sp>
      <p:sp>
        <p:nvSpPr>
          <p:cNvPr id="328706"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IC Design Flows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2870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1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328711" name="Object 7"/>
          <p:cNvGraphicFramePr>
            <a:graphicFrameLocks noChangeAspect="1"/>
          </p:cNvGraphicFramePr>
          <p:nvPr/>
        </p:nvGraphicFramePr>
        <p:xfrm>
          <a:off x="381000" y="874713"/>
          <a:ext cx="5557838" cy="5983287"/>
        </p:xfrm>
        <a:graphic>
          <a:graphicData uri="http://schemas.openxmlformats.org/presentationml/2006/ole">
            <mc:AlternateContent xmlns:mc="http://schemas.openxmlformats.org/markup-compatibility/2006">
              <mc:Choice xmlns:v="urn:schemas-microsoft-com:vml" Requires="v">
                <p:oleObj spid="_x0000_s328728" name="ISIS/Draw Sketch" r:id="rId3" imgW="5848200" imgH="6295680" progId="ISISServer">
                  <p:embed/>
                </p:oleObj>
              </mc:Choice>
              <mc:Fallback>
                <p:oleObj name="ISIS/Draw Sketch" r:id="rId3" imgW="5848200" imgH="6295680" progId="ISISServer">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4713"/>
                        <a:ext cx="5557838" cy="598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712" name="Text Box 8"/>
          <p:cNvSpPr txBox="1">
            <a:spLocks noChangeArrowheads="1"/>
          </p:cNvSpPr>
          <p:nvPr/>
        </p:nvSpPr>
        <p:spPr bwMode="auto">
          <a:xfrm>
            <a:off x="4572000" y="685800"/>
            <a:ext cx="40386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Spice Circuit Simulator</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SPICE3f5 (</a:t>
            </a:r>
            <a:r>
              <a:rPr lang="en-US" altLang="en-US" sz="2800" b="1">
                <a:solidFill>
                  <a:srgbClr val="FF6600"/>
                </a:solidFill>
                <a:latin typeface="Garamond" panose="02020404030301010803" pitchFamily="18" charset="0"/>
              </a:rPr>
              <a:t>free</a:t>
            </a:r>
            <a:r>
              <a:rPr lang="en-US" altLang="en-US" sz="2800" b="1">
                <a:solidFill>
                  <a:schemeClr val="bg1"/>
                </a:solidFill>
                <a:latin typeface="Garamond" panose="02020404030301010803" pitchFamily="18" charset="0"/>
              </a:rPr>
              <a:t>)</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HSPICE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SmartSpice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T-spice(Tanner)		</a:t>
            </a:r>
          </a:p>
        </p:txBody>
      </p:sp>
      <p:sp>
        <p:nvSpPr>
          <p:cNvPr id="328713" name="Text Box 9"/>
          <p:cNvSpPr txBox="1">
            <a:spLocks noChangeArrowheads="1"/>
          </p:cNvSpPr>
          <p:nvPr/>
        </p:nvSpPr>
        <p:spPr bwMode="auto">
          <a:xfrm>
            <a:off x="4572000" y="2819400"/>
            <a:ext cx="39624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VLSI Layout Editor</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Magic (</a:t>
            </a:r>
            <a:r>
              <a:rPr lang="en-US" altLang="en-US" sz="2800" b="1">
                <a:solidFill>
                  <a:srgbClr val="FF6600"/>
                </a:solidFill>
                <a:latin typeface="Garamond" panose="02020404030301010803" pitchFamily="18" charset="0"/>
              </a:rPr>
              <a:t>free</a:t>
            </a:r>
            <a:r>
              <a:rPr lang="en-US" altLang="en-US" sz="2800" b="1">
                <a:solidFill>
                  <a:schemeClr val="bg1"/>
                </a:solidFill>
                <a:latin typeface="Garamond" panose="02020404030301010803" pitchFamily="18" charset="0"/>
              </a:rPr>
              <a:t>)</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L-Edit(Tanner)		</a:t>
            </a:r>
          </a:p>
        </p:txBody>
      </p:sp>
      <p:sp>
        <p:nvSpPr>
          <p:cNvPr id="328714" name="Text Box 10"/>
          <p:cNvSpPr txBox="1">
            <a:spLocks noChangeArrowheads="1"/>
          </p:cNvSpPr>
          <p:nvPr/>
        </p:nvSpPr>
        <p:spPr bwMode="auto">
          <a:xfrm>
            <a:off x="4572000" y="4038600"/>
            <a:ext cx="39624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Layout Vs. Schematic</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Gemini (</a:t>
            </a:r>
            <a:r>
              <a:rPr lang="en-US" altLang="en-US" sz="2800" b="1">
                <a:solidFill>
                  <a:srgbClr val="FF6600"/>
                </a:solidFill>
                <a:latin typeface="Garamond" panose="02020404030301010803" pitchFamily="18" charset="0"/>
              </a:rPr>
              <a:t>free</a:t>
            </a:r>
            <a:r>
              <a:rPr lang="en-US" altLang="en-US" sz="2800" b="1">
                <a:solidFill>
                  <a:schemeClr val="bg1"/>
                </a:solidFill>
                <a:latin typeface="Garamond" panose="02020404030301010803" pitchFamily="18" charset="0"/>
              </a:rPr>
              <a:t>)</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LVS(Tanner)		</a:t>
            </a:r>
          </a:p>
        </p:txBody>
      </p:sp>
      <p:sp>
        <p:nvSpPr>
          <p:cNvPr id="328715" name="AutoShape 11" descr="Cork"/>
          <p:cNvSpPr>
            <a:spLocks noChangeArrowheads="1"/>
          </p:cNvSpPr>
          <p:nvPr/>
        </p:nvSpPr>
        <p:spPr bwMode="auto">
          <a:xfrm>
            <a:off x="4114800" y="7620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8716" name="AutoShape 12" descr="Cork"/>
          <p:cNvSpPr>
            <a:spLocks noChangeArrowheads="1"/>
          </p:cNvSpPr>
          <p:nvPr/>
        </p:nvSpPr>
        <p:spPr bwMode="auto">
          <a:xfrm>
            <a:off x="4114800" y="28194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28717" name="AutoShape 13" descr="Cork"/>
          <p:cNvSpPr>
            <a:spLocks noChangeArrowheads="1"/>
          </p:cNvSpPr>
          <p:nvPr/>
        </p:nvSpPr>
        <p:spPr bwMode="auto">
          <a:xfrm>
            <a:off x="4114800" y="41148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8710"/>
                                        </p:tgtEl>
                                        <p:attrNameLst>
                                          <p:attrName>style.visibility</p:attrName>
                                        </p:attrNameLst>
                                      </p:cBhvr>
                                      <p:to>
                                        <p:strVal val="visible"/>
                                      </p:to>
                                    </p:set>
                                    <p:animEffect transition="in" filter="dissolve">
                                      <p:cBhvr>
                                        <p:cTn id="7" dur="500"/>
                                        <p:tgtEl>
                                          <p:spTgt spid="32871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8715"/>
                                        </p:tgtEl>
                                        <p:attrNameLst>
                                          <p:attrName>style.visibility</p:attrName>
                                        </p:attrNameLst>
                                      </p:cBhvr>
                                      <p:to>
                                        <p:strVal val="visible"/>
                                      </p:to>
                                    </p:set>
                                    <p:animEffect transition="in" filter="dissolve">
                                      <p:cBhvr>
                                        <p:cTn id="11" dur="500"/>
                                        <p:tgtEl>
                                          <p:spTgt spid="32871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8716"/>
                                        </p:tgtEl>
                                        <p:attrNameLst>
                                          <p:attrName>style.visibility</p:attrName>
                                        </p:attrNameLst>
                                      </p:cBhvr>
                                      <p:to>
                                        <p:strVal val="visible"/>
                                      </p:to>
                                    </p:set>
                                    <p:animEffect transition="in" filter="dissolve">
                                      <p:cBhvr>
                                        <p:cTn id="15" dur="500"/>
                                        <p:tgtEl>
                                          <p:spTgt spid="328716"/>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28717"/>
                                        </p:tgtEl>
                                        <p:attrNameLst>
                                          <p:attrName>style.visibility</p:attrName>
                                        </p:attrNameLst>
                                      </p:cBhvr>
                                      <p:to>
                                        <p:strVal val="visible"/>
                                      </p:to>
                                    </p:set>
                                    <p:animEffect transition="in" filter="dissolve">
                                      <p:cBhvr>
                                        <p:cTn id="19" dur="500"/>
                                        <p:tgtEl>
                                          <p:spTgt spid="328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0" grpId="0" animBg="1" autoUpdateAnimBg="0"/>
      <p:bldP spid="328715" grpId="0" animBg="1" autoUpdateAnimBg="0"/>
      <p:bldP spid="328716" grpId="0" animBg="1" autoUpdateAnimBg="0"/>
      <p:bldP spid="328717"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FD6869F9-8C4B-4AC8-8B31-7B2002E9DC56}" type="slidenum">
              <a:rPr lang="en-US" altLang="en-US"/>
              <a:pPr/>
              <a:t>31</a:t>
            </a:fld>
            <a:endParaRPr lang="en-US" altLang="en-US"/>
          </a:p>
        </p:txBody>
      </p:sp>
      <p:sp>
        <p:nvSpPr>
          <p:cNvPr id="330772" name="Text Box 20"/>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endParaRPr lang="en-US" altLang="en-US" b="1">
              <a:solidFill>
                <a:schemeClr val="bg1"/>
              </a:solidFill>
              <a:latin typeface="Garamond" panose="02020404030301010803" pitchFamily="18" charset="0"/>
              <a:cs typeface="Titr" panose="00000700000000000000" pitchFamily="2" charset="-78"/>
            </a:endParaRPr>
          </a:p>
        </p:txBody>
      </p:sp>
      <p:sp>
        <p:nvSpPr>
          <p:cNvPr id="330773" name="Text Box 2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30774" name="Rectangle 2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78" name="AutoShape 26" descr="Cork"/>
          <p:cNvSpPr>
            <a:spLocks noChangeArrowheads="1"/>
          </p:cNvSpPr>
          <p:nvPr/>
        </p:nvSpPr>
        <p:spPr bwMode="auto">
          <a:xfrm>
            <a:off x="762000" y="25146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4</a:t>
            </a:r>
            <a:endParaRPr lang="en-US" altLang="en-US"/>
          </a:p>
        </p:txBody>
      </p:sp>
      <p:sp>
        <p:nvSpPr>
          <p:cNvPr id="330786" name="AutoShape 34"/>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30787" name="Picture 35"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0778"/>
                                        </p:tgtEl>
                                        <p:attrNameLst>
                                          <p:attrName>style.visibility</p:attrName>
                                        </p:attrNameLst>
                                      </p:cBhvr>
                                      <p:to>
                                        <p:strVal val="visible"/>
                                      </p:to>
                                    </p:set>
                                    <p:animEffect transition="in" filter="dissolve">
                                      <p:cBhvr>
                                        <p:cTn id="7" dur="500"/>
                                        <p:tgtEl>
                                          <p:spTgt spid="330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78"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4F6CEC62-01DA-440C-A64E-628A10EFE7F1}" type="slidenum">
              <a:rPr lang="en-US" altLang="en-US"/>
              <a:pPr/>
              <a:t>32</a:t>
            </a:fld>
            <a:endParaRPr lang="en-US" altLang="en-US"/>
          </a:p>
        </p:txBody>
      </p:sp>
      <p:sp>
        <p:nvSpPr>
          <p:cNvPr id="338952" name="Text Box 8"/>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CAD Tools And OS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38953" name="Rectangle 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54" name="Text Box 10"/>
          <p:cNvSpPr txBox="1">
            <a:spLocks noChangeArrowheads="1"/>
          </p:cNvSpPr>
          <p:nvPr/>
        </p:nvSpPr>
        <p:spPr bwMode="auto">
          <a:xfrm>
            <a:off x="1600200" y="990600"/>
            <a:ext cx="55626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CAD Tools in Early Days</a:t>
            </a:r>
          </a:p>
          <a:p>
            <a:pPr algn="l" rtl="0">
              <a:spcBef>
                <a:spcPct val="50000"/>
              </a:spcBef>
            </a:pPr>
            <a:r>
              <a:rPr lang="en-US" altLang="en-US" sz="2800" b="1">
                <a:solidFill>
                  <a:schemeClr val="bg1"/>
                </a:solidFill>
                <a:latin typeface="Garamond" panose="02020404030301010803" pitchFamily="18" charset="0"/>
              </a:rPr>
              <a:t>	*. High-End Workstations</a:t>
            </a:r>
          </a:p>
          <a:p>
            <a:pPr algn="l" rtl="0">
              <a:spcBef>
                <a:spcPct val="50000"/>
              </a:spcBef>
            </a:pPr>
            <a:r>
              <a:rPr lang="en-US" altLang="en-US" sz="2800" b="1">
                <a:solidFill>
                  <a:schemeClr val="bg1"/>
                </a:solidFill>
                <a:latin typeface="Garamond" panose="02020404030301010803" pitchFamily="18" charset="0"/>
              </a:rPr>
              <a:t>	*. Complicated Setup</a:t>
            </a:r>
          </a:p>
          <a:p>
            <a:pPr algn="l" rtl="0">
              <a:spcBef>
                <a:spcPct val="50000"/>
              </a:spcBef>
            </a:pPr>
            <a:r>
              <a:rPr lang="en-US" altLang="en-US" sz="2800" b="1">
                <a:solidFill>
                  <a:schemeClr val="bg1"/>
                </a:solidFill>
                <a:latin typeface="Garamond" panose="02020404030301010803" pitchFamily="18" charset="0"/>
              </a:rPr>
              <a:t>	*. UNIX Monopoly</a:t>
            </a:r>
          </a:p>
        </p:txBody>
      </p:sp>
      <p:sp>
        <p:nvSpPr>
          <p:cNvPr id="338955" name="AutoShape 11"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38956" name="AutoShape 1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38958" name="AutoShape 14" descr="Cork"/>
          <p:cNvSpPr>
            <a:spLocks noChangeArrowheads="1"/>
          </p:cNvSpPr>
          <p:nvPr/>
        </p:nvSpPr>
        <p:spPr bwMode="auto">
          <a:xfrm>
            <a:off x="1066800" y="3733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38959" name="Text Box 15"/>
          <p:cNvSpPr txBox="1">
            <a:spLocks noChangeArrowheads="1"/>
          </p:cNvSpPr>
          <p:nvPr/>
        </p:nvSpPr>
        <p:spPr bwMode="auto">
          <a:xfrm>
            <a:off x="1676400" y="3657600"/>
            <a:ext cx="65532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CAD Tools in Today</a:t>
            </a:r>
          </a:p>
          <a:p>
            <a:pPr algn="l" rtl="0">
              <a:spcBef>
                <a:spcPct val="50000"/>
              </a:spcBef>
            </a:pPr>
            <a:r>
              <a:rPr lang="en-US" altLang="en-US" sz="2800" b="1">
                <a:solidFill>
                  <a:schemeClr val="bg1"/>
                </a:solidFill>
                <a:latin typeface="Garamond" panose="02020404030301010803" pitchFamily="18" charset="0"/>
              </a:rPr>
              <a:t>	*. Low-Cost PC Systems</a:t>
            </a:r>
          </a:p>
          <a:p>
            <a:pPr algn="l" rtl="0">
              <a:spcBef>
                <a:spcPct val="50000"/>
              </a:spcBef>
            </a:pPr>
            <a:r>
              <a:rPr lang="en-US" altLang="en-US" sz="2800" b="1">
                <a:solidFill>
                  <a:schemeClr val="bg1"/>
                </a:solidFill>
                <a:latin typeface="Garamond" panose="02020404030301010803" pitchFamily="18" charset="0"/>
              </a:rPr>
              <a:t>	*. Easy to setup and run</a:t>
            </a:r>
          </a:p>
          <a:p>
            <a:pPr algn="l" rtl="0">
              <a:spcBef>
                <a:spcPct val="50000"/>
              </a:spcBef>
            </a:pPr>
            <a:r>
              <a:rPr lang="en-US" altLang="en-US" sz="2800" b="1">
                <a:solidFill>
                  <a:schemeClr val="bg1"/>
                </a:solidFill>
                <a:latin typeface="Garamond" panose="02020404030301010803" pitchFamily="18" charset="0"/>
              </a:rPr>
              <a:t>	*. RAM is cheap. CPU is Fast.</a:t>
            </a:r>
          </a:p>
          <a:p>
            <a:pPr algn="l" rtl="0">
              <a:spcBef>
                <a:spcPct val="50000"/>
              </a:spcBef>
            </a:pPr>
            <a:r>
              <a:rPr lang="en-US" altLang="en-US" sz="2800" b="1">
                <a:solidFill>
                  <a:schemeClr val="bg1"/>
                </a:solidFill>
                <a:latin typeface="Garamond" panose="02020404030301010803" pitchFamily="18" charset="0"/>
              </a:rPr>
              <a:t>	*. No Monopoly ( Is it possible?)</a:t>
            </a:r>
          </a:p>
        </p:txBody>
      </p:sp>
      <p:pic>
        <p:nvPicPr>
          <p:cNvPr id="338960" name="Picture 16" descr="C:\Program Files\Microsoft Office\Clipart\Popular\SAILBOAT.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762000"/>
            <a:ext cx="1530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56"/>
                                        </p:tgtEl>
                                        <p:attrNameLst>
                                          <p:attrName>style.visibility</p:attrName>
                                        </p:attrNameLst>
                                      </p:cBhvr>
                                      <p:to>
                                        <p:strVal val="visible"/>
                                      </p:to>
                                    </p:set>
                                    <p:animEffect transition="in" filter="dissolve">
                                      <p:cBhvr>
                                        <p:cTn id="7" dur="500"/>
                                        <p:tgtEl>
                                          <p:spTgt spid="33895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38955"/>
                                        </p:tgtEl>
                                        <p:attrNameLst>
                                          <p:attrName>style.visibility</p:attrName>
                                        </p:attrNameLst>
                                      </p:cBhvr>
                                      <p:to>
                                        <p:strVal val="visible"/>
                                      </p:to>
                                    </p:set>
                                    <p:animEffect transition="in" filter="dissolve">
                                      <p:cBhvr>
                                        <p:cTn id="11" dur="500"/>
                                        <p:tgtEl>
                                          <p:spTgt spid="33895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38958"/>
                                        </p:tgtEl>
                                        <p:attrNameLst>
                                          <p:attrName>style.visibility</p:attrName>
                                        </p:attrNameLst>
                                      </p:cBhvr>
                                      <p:to>
                                        <p:strVal val="visible"/>
                                      </p:to>
                                    </p:set>
                                    <p:animEffect transition="in" filter="dissolve">
                                      <p:cBhvr>
                                        <p:cTn id="15" dur="500"/>
                                        <p:tgtEl>
                                          <p:spTgt spid="338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5" grpId="0" animBg="1" autoUpdateAnimBg="0"/>
      <p:bldP spid="338956" grpId="0" animBg="1" autoUpdateAnimBg="0"/>
      <p:bldP spid="338958"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D8FDC01-D166-4B4A-A285-3F19BB10BCB1}" type="slidenum">
              <a:rPr lang="en-US" altLang="en-US"/>
              <a:pPr/>
              <a:t>33</a:t>
            </a:fld>
            <a:endParaRPr lang="en-US" altLang="en-US"/>
          </a:p>
        </p:txBody>
      </p:sp>
      <p:sp>
        <p:nvSpPr>
          <p:cNvPr id="340994"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CAD Tools And OS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4099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996" name="Text Box 4"/>
          <p:cNvSpPr txBox="1">
            <a:spLocks noChangeArrowheads="1"/>
          </p:cNvSpPr>
          <p:nvPr/>
        </p:nvSpPr>
        <p:spPr bwMode="auto">
          <a:xfrm>
            <a:off x="1600200" y="990600"/>
            <a:ext cx="55626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Efficient Programming Languages</a:t>
            </a:r>
          </a:p>
          <a:p>
            <a:pPr algn="l" rtl="0">
              <a:spcBef>
                <a:spcPct val="50000"/>
              </a:spcBef>
            </a:pPr>
            <a:r>
              <a:rPr lang="en-US" altLang="en-US" sz="2800" b="1">
                <a:solidFill>
                  <a:schemeClr val="bg1"/>
                </a:solidFill>
                <a:latin typeface="Garamond" panose="02020404030301010803" pitchFamily="18" charset="0"/>
              </a:rPr>
              <a:t>	*. C/C++ (OOP)</a:t>
            </a:r>
          </a:p>
          <a:p>
            <a:pPr algn="l" rtl="0">
              <a:spcBef>
                <a:spcPct val="50000"/>
              </a:spcBef>
            </a:pPr>
            <a:r>
              <a:rPr lang="en-US" altLang="en-US" sz="2800" b="1">
                <a:solidFill>
                  <a:schemeClr val="bg1"/>
                </a:solidFill>
                <a:latin typeface="Garamond" panose="02020404030301010803" pitchFamily="18" charset="0"/>
              </a:rPr>
              <a:t>	*. Java/VJ++ (OOP)</a:t>
            </a:r>
          </a:p>
          <a:p>
            <a:pPr algn="l" rtl="0">
              <a:spcBef>
                <a:spcPct val="50000"/>
              </a:spcBef>
            </a:pPr>
            <a:r>
              <a:rPr lang="en-US" altLang="en-US" sz="2800" b="1">
                <a:solidFill>
                  <a:schemeClr val="bg1"/>
                </a:solidFill>
                <a:latin typeface="Garamond" panose="02020404030301010803" pitchFamily="18" charset="0"/>
              </a:rPr>
              <a:t>	*. Perl</a:t>
            </a:r>
          </a:p>
          <a:p>
            <a:pPr algn="l" rtl="0">
              <a:spcBef>
                <a:spcPct val="50000"/>
              </a:spcBef>
            </a:pPr>
            <a:r>
              <a:rPr lang="en-US" altLang="en-US" sz="2800" b="1">
                <a:solidFill>
                  <a:schemeClr val="bg1"/>
                </a:solidFill>
                <a:latin typeface="Garamond" panose="02020404030301010803" pitchFamily="18" charset="0"/>
              </a:rPr>
              <a:t>	*.Tcl/TK</a:t>
            </a:r>
          </a:p>
        </p:txBody>
      </p:sp>
      <p:sp>
        <p:nvSpPr>
          <p:cNvPr id="340997"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099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0999" name="AutoShape 7" descr="Cork"/>
          <p:cNvSpPr>
            <a:spLocks noChangeArrowheads="1"/>
          </p:cNvSpPr>
          <p:nvPr/>
        </p:nvSpPr>
        <p:spPr bwMode="auto">
          <a:xfrm>
            <a:off x="1066800" y="41910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1000" name="Text Box 8"/>
          <p:cNvSpPr txBox="1">
            <a:spLocks noChangeArrowheads="1"/>
          </p:cNvSpPr>
          <p:nvPr/>
        </p:nvSpPr>
        <p:spPr bwMode="auto">
          <a:xfrm>
            <a:off x="1676400" y="4191000"/>
            <a:ext cx="65532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Cross-platform ( Platform Independent)</a:t>
            </a:r>
          </a:p>
          <a:p>
            <a:pPr algn="l" rtl="0">
              <a:spcBef>
                <a:spcPct val="50000"/>
              </a:spcBef>
            </a:pPr>
            <a:r>
              <a:rPr lang="en-US" altLang="en-US" sz="2800" b="1">
                <a:solidFill>
                  <a:schemeClr val="bg1"/>
                </a:solidFill>
                <a:latin typeface="Garamond" panose="02020404030301010803" pitchFamily="18" charset="0"/>
              </a:rPr>
              <a:t>	*. Free Compilers</a:t>
            </a:r>
          </a:p>
          <a:p>
            <a:pPr algn="l" rtl="0">
              <a:spcBef>
                <a:spcPct val="50000"/>
              </a:spcBef>
            </a:pPr>
            <a:r>
              <a:rPr lang="en-US" altLang="en-US" sz="2800" b="1">
                <a:solidFill>
                  <a:schemeClr val="bg1"/>
                </a:solidFill>
                <a:latin typeface="Garamond" panose="02020404030301010803" pitchFamily="18" charset="0"/>
              </a:rPr>
              <a:t>	*. Free Interpreters</a:t>
            </a:r>
          </a:p>
          <a:p>
            <a:pPr algn="l" rtl="0">
              <a:spcBef>
                <a:spcPct val="50000"/>
              </a:spcBef>
            </a:pPr>
            <a:r>
              <a:rPr lang="en-US" altLang="en-US" sz="2800" b="1">
                <a:solidFill>
                  <a:schemeClr val="bg1"/>
                </a:solidFill>
                <a:latin typeface="Garamond" panose="02020404030301010803" pitchFamily="18" charset="0"/>
              </a:rPr>
              <a:t>	*. Free Supports from NET</a:t>
            </a:r>
          </a:p>
        </p:txBody>
      </p:sp>
      <p:pic>
        <p:nvPicPr>
          <p:cNvPr id="341003" name="Picture 11" descr="C:\Program Files\Microsoft Office\Clipart\Popular\AMDISAST.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762000"/>
            <a:ext cx="1752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0998"/>
                                        </p:tgtEl>
                                        <p:attrNameLst>
                                          <p:attrName>style.visibility</p:attrName>
                                        </p:attrNameLst>
                                      </p:cBhvr>
                                      <p:to>
                                        <p:strVal val="visible"/>
                                      </p:to>
                                    </p:set>
                                    <p:animEffect transition="in" filter="dissolve">
                                      <p:cBhvr>
                                        <p:cTn id="7" dur="500"/>
                                        <p:tgtEl>
                                          <p:spTgt spid="34099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0997"/>
                                        </p:tgtEl>
                                        <p:attrNameLst>
                                          <p:attrName>style.visibility</p:attrName>
                                        </p:attrNameLst>
                                      </p:cBhvr>
                                      <p:to>
                                        <p:strVal val="visible"/>
                                      </p:to>
                                    </p:set>
                                    <p:animEffect transition="in" filter="dissolve">
                                      <p:cBhvr>
                                        <p:cTn id="11" dur="500"/>
                                        <p:tgtEl>
                                          <p:spTgt spid="340997"/>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40999"/>
                                        </p:tgtEl>
                                        <p:attrNameLst>
                                          <p:attrName>style.visibility</p:attrName>
                                        </p:attrNameLst>
                                      </p:cBhvr>
                                      <p:to>
                                        <p:strVal val="visible"/>
                                      </p:to>
                                    </p:set>
                                    <p:animEffect transition="in" filter="dissolve">
                                      <p:cBhvr>
                                        <p:cTn id="15" dur="500"/>
                                        <p:tgtEl>
                                          <p:spTgt spid="340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animBg="1" autoUpdateAnimBg="0"/>
      <p:bldP spid="340998" grpId="0" animBg="1" autoUpdateAnimBg="0"/>
      <p:bldP spid="34099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19A4BBC7-3E54-4364-BAE9-A94AD194FD78}" type="slidenum">
              <a:rPr lang="en-US" altLang="en-US"/>
              <a:pPr/>
              <a:t>34</a:t>
            </a:fld>
            <a:endParaRPr lang="en-US" altLang="en-US"/>
          </a:p>
        </p:txBody>
      </p:sp>
      <p:sp>
        <p:nvSpPr>
          <p:cNvPr id="343042"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CAD Tools And OS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4304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44" name="Text Box 4"/>
          <p:cNvSpPr txBox="1">
            <a:spLocks noChangeArrowheads="1"/>
          </p:cNvSpPr>
          <p:nvPr/>
        </p:nvSpPr>
        <p:spPr bwMode="auto">
          <a:xfrm>
            <a:off x="1600200" y="990600"/>
            <a:ext cx="64008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Vendors</a:t>
            </a:r>
          </a:p>
          <a:p>
            <a:pPr algn="l" rtl="0">
              <a:spcBef>
                <a:spcPct val="50000"/>
              </a:spcBef>
            </a:pPr>
            <a:r>
              <a:rPr lang="en-US" altLang="en-US" sz="2800" b="1">
                <a:solidFill>
                  <a:schemeClr val="bg1"/>
                </a:solidFill>
                <a:latin typeface="Garamond" panose="02020404030301010803" pitchFamily="18" charset="0"/>
              </a:rPr>
              <a:t>	*. Use portable programming tools</a:t>
            </a:r>
          </a:p>
          <a:p>
            <a:pPr algn="l" rtl="0">
              <a:spcBef>
                <a:spcPct val="50000"/>
              </a:spcBef>
            </a:pPr>
            <a:r>
              <a:rPr lang="en-US" altLang="en-US" sz="2800" b="1">
                <a:solidFill>
                  <a:schemeClr val="bg1"/>
                </a:solidFill>
                <a:latin typeface="Garamond" panose="02020404030301010803" pitchFamily="18" charset="0"/>
              </a:rPr>
              <a:t>	*. Deliver codes for major OS</a:t>
            </a:r>
            <a:r>
              <a:rPr lang="en-US" altLang="en-US" sz="2800" b="1">
                <a:solidFill>
                  <a:schemeClr val="bg1"/>
                </a:solidFill>
                <a:latin typeface="Arial" panose="020B0604020202020204" pitchFamily="34" charset="0"/>
              </a:rPr>
              <a:t>’</a:t>
            </a:r>
            <a:r>
              <a:rPr lang="en-US" altLang="en-US" sz="2800" b="1">
                <a:solidFill>
                  <a:schemeClr val="bg1"/>
                </a:solidFill>
                <a:latin typeface="Garamond" panose="02020404030301010803" pitchFamily="18" charset="0"/>
              </a:rPr>
              <a:t>s</a:t>
            </a:r>
          </a:p>
          <a:p>
            <a:pPr algn="l" rtl="0">
              <a:spcBef>
                <a:spcPct val="50000"/>
              </a:spcBef>
            </a:pPr>
            <a:r>
              <a:rPr lang="en-US" altLang="en-US" sz="2800" b="1">
                <a:solidFill>
                  <a:schemeClr val="bg1"/>
                </a:solidFill>
                <a:latin typeface="Garamond" panose="02020404030301010803" pitchFamily="18" charset="0"/>
              </a:rPr>
              <a:t>	*. Offer GUI than CUI</a:t>
            </a:r>
          </a:p>
        </p:txBody>
      </p:sp>
      <p:sp>
        <p:nvSpPr>
          <p:cNvPr id="343045"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304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3047" name="AutoShape 7" descr="Cork"/>
          <p:cNvSpPr>
            <a:spLocks noChangeArrowheads="1"/>
          </p:cNvSpPr>
          <p:nvPr/>
        </p:nvSpPr>
        <p:spPr bwMode="auto">
          <a:xfrm>
            <a:off x="1143000" y="38862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3048" name="Text Box 8"/>
          <p:cNvSpPr txBox="1">
            <a:spLocks noChangeArrowheads="1"/>
          </p:cNvSpPr>
          <p:nvPr/>
        </p:nvSpPr>
        <p:spPr bwMode="auto">
          <a:xfrm>
            <a:off x="1676400" y="3810000"/>
            <a:ext cx="65532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Major CAD OS platforms</a:t>
            </a:r>
          </a:p>
          <a:p>
            <a:pPr algn="l" rtl="0">
              <a:spcBef>
                <a:spcPct val="50000"/>
              </a:spcBef>
            </a:pPr>
            <a:r>
              <a:rPr lang="en-US" altLang="en-US" sz="2800" b="1">
                <a:solidFill>
                  <a:schemeClr val="bg1"/>
                </a:solidFill>
                <a:latin typeface="Garamond" panose="02020404030301010803" pitchFamily="18" charset="0"/>
              </a:rPr>
              <a:t>	*. Sun</a:t>
            </a:r>
            <a:r>
              <a:rPr lang="en-US" altLang="en-US" sz="2800" b="1">
                <a:solidFill>
                  <a:schemeClr val="bg1"/>
                </a:solidFill>
                <a:latin typeface="Arial" panose="020B0604020202020204" pitchFamily="34" charset="0"/>
              </a:rPr>
              <a:t>’</a:t>
            </a:r>
            <a:r>
              <a:rPr lang="en-US" altLang="en-US" sz="2800" b="1">
                <a:solidFill>
                  <a:schemeClr val="bg1"/>
                </a:solidFill>
                <a:latin typeface="Garamond" panose="02020404030301010803" pitchFamily="18" charset="0"/>
              </a:rPr>
              <a:t>s Solaris ( Historically)</a:t>
            </a:r>
          </a:p>
          <a:p>
            <a:pPr algn="l" rtl="0">
              <a:spcBef>
                <a:spcPct val="50000"/>
              </a:spcBef>
            </a:pPr>
            <a:r>
              <a:rPr lang="en-US" altLang="en-US" sz="2800" b="1">
                <a:solidFill>
                  <a:schemeClr val="bg1"/>
                </a:solidFill>
                <a:latin typeface="Garamond" panose="02020404030301010803" pitchFamily="18" charset="0"/>
              </a:rPr>
              <a:t>	*. Ms Windows ( NT, 9X)</a:t>
            </a:r>
          </a:p>
          <a:p>
            <a:pPr algn="l" rtl="0">
              <a:spcBef>
                <a:spcPct val="50000"/>
              </a:spcBef>
            </a:pPr>
            <a:r>
              <a:rPr lang="en-US" altLang="en-US" sz="2800" b="1">
                <a:solidFill>
                  <a:schemeClr val="bg1"/>
                </a:solidFill>
                <a:latin typeface="Garamond" panose="02020404030301010803" pitchFamily="18" charset="0"/>
              </a:rPr>
              <a:t>	*. Linux ( Growing Fast)</a:t>
            </a:r>
          </a:p>
        </p:txBody>
      </p:sp>
      <p:pic>
        <p:nvPicPr>
          <p:cNvPr id="343049" name="Picture 9" descr="C:\Program Files\Microsoft Office\Clipart\Popular\AMIDEA.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2575" y="838200"/>
            <a:ext cx="8524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3046"/>
                                        </p:tgtEl>
                                        <p:attrNameLst>
                                          <p:attrName>style.visibility</p:attrName>
                                        </p:attrNameLst>
                                      </p:cBhvr>
                                      <p:to>
                                        <p:strVal val="visible"/>
                                      </p:to>
                                    </p:set>
                                    <p:animEffect transition="in" filter="dissolve">
                                      <p:cBhvr>
                                        <p:cTn id="7" dur="500"/>
                                        <p:tgtEl>
                                          <p:spTgt spid="34304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3045"/>
                                        </p:tgtEl>
                                        <p:attrNameLst>
                                          <p:attrName>style.visibility</p:attrName>
                                        </p:attrNameLst>
                                      </p:cBhvr>
                                      <p:to>
                                        <p:strVal val="visible"/>
                                      </p:to>
                                    </p:set>
                                    <p:animEffect transition="in" filter="dissolve">
                                      <p:cBhvr>
                                        <p:cTn id="11" dur="500"/>
                                        <p:tgtEl>
                                          <p:spTgt spid="34304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43047"/>
                                        </p:tgtEl>
                                        <p:attrNameLst>
                                          <p:attrName>style.visibility</p:attrName>
                                        </p:attrNameLst>
                                      </p:cBhvr>
                                      <p:to>
                                        <p:strVal val="visible"/>
                                      </p:to>
                                    </p:set>
                                    <p:animEffect transition="in" filter="dissolve">
                                      <p:cBhvr>
                                        <p:cTn id="15" dur="500"/>
                                        <p:tgtEl>
                                          <p:spTgt spid="343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5" grpId="0" animBg="1" autoUpdateAnimBg="0"/>
      <p:bldP spid="343046" grpId="0" animBg="1" autoUpdateAnimBg="0"/>
      <p:bldP spid="34304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FB5BF5F6-06EB-4237-AA4C-4DD4D2BDAB6A}" type="slidenum">
              <a:rPr lang="en-US" altLang="en-US"/>
              <a:pPr/>
              <a:t>35</a:t>
            </a:fld>
            <a:endParaRPr lang="en-US" altLang="en-US"/>
          </a:p>
        </p:txBody>
      </p:sp>
      <p:sp>
        <p:nvSpPr>
          <p:cNvPr id="345090"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CAD Tools And OS</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4509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092" name="Text Box 4"/>
          <p:cNvSpPr txBox="1">
            <a:spLocks noChangeArrowheads="1"/>
          </p:cNvSpPr>
          <p:nvPr/>
        </p:nvSpPr>
        <p:spPr bwMode="auto">
          <a:xfrm>
            <a:off x="1600200" y="990600"/>
            <a:ext cx="64008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CAD Tools Security/Copyright</a:t>
            </a:r>
          </a:p>
          <a:p>
            <a:pPr algn="l" rtl="0">
              <a:spcBef>
                <a:spcPct val="50000"/>
              </a:spcBef>
            </a:pPr>
            <a:r>
              <a:rPr lang="en-US" altLang="en-US" sz="2800" b="1">
                <a:solidFill>
                  <a:schemeClr val="bg1"/>
                </a:solidFill>
                <a:latin typeface="Garamond" panose="02020404030301010803" pitchFamily="18" charset="0"/>
              </a:rPr>
              <a:t>	*. Hostid/Host license</a:t>
            </a:r>
          </a:p>
          <a:p>
            <a:pPr algn="l" rtl="0">
              <a:spcBef>
                <a:spcPct val="50000"/>
              </a:spcBef>
            </a:pPr>
            <a:r>
              <a:rPr lang="en-US" altLang="en-US" sz="2800" b="1">
                <a:solidFill>
                  <a:schemeClr val="bg1"/>
                </a:solidFill>
                <a:latin typeface="Garamond" panose="02020404030301010803" pitchFamily="18" charset="0"/>
              </a:rPr>
              <a:t>	*. Physical Dangle</a:t>
            </a:r>
          </a:p>
          <a:p>
            <a:pPr algn="l" rtl="0">
              <a:spcBef>
                <a:spcPct val="50000"/>
              </a:spcBef>
            </a:pPr>
            <a:r>
              <a:rPr lang="en-US" altLang="en-US" sz="2800" b="1">
                <a:solidFill>
                  <a:schemeClr val="bg1"/>
                </a:solidFill>
                <a:latin typeface="Garamond" panose="02020404030301010803" pitchFamily="18" charset="0"/>
              </a:rPr>
              <a:t>	*. Registration Code</a:t>
            </a:r>
          </a:p>
          <a:p>
            <a:pPr algn="l" rtl="0">
              <a:spcBef>
                <a:spcPct val="50000"/>
              </a:spcBef>
            </a:pPr>
            <a:r>
              <a:rPr lang="en-US" altLang="en-US" sz="2800" b="1">
                <a:solidFill>
                  <a:schemeClr val="bg1"/>
                </a:solidFill>
                <a:latin typeface="Garamond" panose="02020404030301010803" pitchFamily="18" charset="0"/>
              </a:rPr>
              <a:t>	*. Time-limited features</a:t>
            </a:r>
          </a:p>
          <a:p>
            <a:pPr algn="l" rtl="0">
              <a:spcBef>
                <a:spcPct val="50000"/>
              </a:spcBef>
            </a:pPr>
            <a:r>
              <a:rPr lang="en-US" altLang="en-US" sz="2800" b="1">
                <a:solidFill>
                  <a:schemeClr val="bg1"/>
                </a:solidFill>
                <a:latin typeface="Garamond" panose="02020404030301010803" pitchFamily="18" charset="0"/>
              </a:rPr>
              <a:t>	*. Evaluation/Student Versions</a:t>
            </a:r>
          </a:p>
          <a:p>
            <a:pPr algn="l" rtl="0">
              <a:spcBef>
                <a:spcPct val="50000"/>
              </a:spcBef>
            </a:pPr>
            <a:r>
              <a:rPr lang="en-US" altLang="en-US" sz="2800" b="1">
                <a:solidFill>
                  <a:schemeClr val="bg1"/>
                </a:solidFill>
                <a:latin typeface="Garamond" panose="02020404030301010803" pitchFamily="18" charset="0"/>
              </a:rPr>
              <a:t>	*. Academic Discount</a:t>
            </a:r>
          </a:p>
          <a:p>
            <a:pPr algn="l" rtl="0">
              <a:spcBef>
                <a:spcPct val="50000"/>
              </a:spcBef>
            </a:pPr>
            <a:r>
              <a:rPr lang="en-US" altLang="en-US" sz="2800" b="1">
                <a:solidFill>
                  <a:schemeClr val="bg1"/>
                </a:solidFill>
                <a:latin typeface="Garamond" panose="02020404030301010803" pitchFamily="18" charset="0"/>
              </a:rPr>
              <a:t>	*. Network update(!!)</a:t>
            </a:r>
          </a:p>
        </p:txBody>
      </p:sp>
      <p:sp>
        <p:nvSpPr>
          <p:cNvPr id="345093"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509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345098" name="Picture 10" descr="C:\Program Files\Microsoft Office\Clipart\Popular\LOCK.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838200"/>
            <a:ext cx="21796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5094"/>
                                        </p:tgtEl>
                                        <p:attrNameLst>
                                          <p:attrName>style.visibility</p:attrName>
                                        </p:attrNameLst>
                                      </p:cBhvr>
                                      <p:to>
                                        <p:strVal val="visible"/>
                                      </p:to>
                                    </p:set>
                                    <p:animEffect transition="in" filter="dissolve">
                                      <p:cBhvr>
                                        <p:cTn id="7" dur="500"/>
                                        <p:tgtEl>
                                          <p:spTgt spid="34509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5093"/>
                                        </p:tgtEl>
                                        <p:attrNameLst>
                                          <p:attrName>style.visibility</p:attrName>
                                        </p:attrNameLst>
                                      </p:cBhvr>
                                      <p:to>
                                        <p:strVal val="visible"/>
                                      </p:to>
                                    </p:set>
                                    <p:animEffect transition="in" filter="dissolve">
                                      <p:cBhvr>
                                        <p:cTn id="11" dur="500"/>
                                        <p:tgtEl>
                                          <p:spTgt spid="345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3" grpId="0" animBg="1" autoUpdateAnimBg="0"/>
      <p:bldP spid="345094"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E8C42B94-6EB8-4B4A-854C-9FCF417E408A}" type="slidenum">
              <a:rPr lang="en-US" altLang="en-US"/>
              <a:pPr/>
              <a:t>36</a:t>
            </a:fld>
            <a:endParaRPr lang="en-US" altLang="en-US"/>
          </a:p>
        </p:txBody>
      </p:sp>
      <p:sp>
        <p:nvSpPr>
          <p:cNvPr id="347144" name="Text Box 2056"/>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347145" name="Text Box 205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47146" name="Rectangle 205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1" name="AutoShape 2063" descr="Cork"/>
          <p:cNvSpPr>
            <a:spLocks noChangeArrowheads="1"/>
          </p:cNvSpPr>
          <p:nvPr/>
        </p:nvSpPr>
        <p:spPr bwMode="auto">
          <a:xfrm>
            <a:off x="762000" y="30480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5</a:t>
            </a:r>
            <a:endParaRPr lang="en-US" altLang="en-US"/>
          </a:p>
        </p:txBody>
      </p:sp>
      <p:sp>
        <p:nvSpPr>
          <p:cNvPr id="347158" name="AutoShape 2070"/>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47159" name="Picture 2071"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7151"/>
                                        </p:tgtEl>
                                        <p:attrNameLst>
                                          <p:attrName>style.visibility</p:attrName>
                                        </p:attrNameLst>
                                      </p:cBhvr>
                                      <p:to>
                                        <p:strVal val="visible"/>
                                      </p:to>
                                    </p:set>
                                    <p:animEffect transition="in" filter="dissolve">
                                      <p:cBhvr>
                                        <p:cTn id="7" dur="500"/>
                                        <p:tgtEl>
                                          <p:spTgt spid="347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51"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D4815CC3-8C93-480D-AD24-12CE1D203978}" type="slidenum">
              <a:rPr lang="en-US" altLang="en-US"/>
              <a:pPr/>
              <a:t>37</a:t>
            </a:fld>
            <a:endParaRPr lang="en-US" altLang="en-US"/>
          </a:p>
        </p:txBody>
      </p:sp>
      <p:pic>
        <p:nvPicPr>
          <p:cNvPr id="349192" name="Picture 8" descr="C:\Program Files\Microsoft Office\Clipart\Popular\AMORGANI.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838200"/>
            <a:ext cx="14652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193" name="Text Box 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Code Porting &amp; Tool Migration</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49194" name="Rectangle 1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5" name="Text Box 11"/>
          <p:cNvSpPr txBox="1">
            <a:spLocks noChangeArrowheads="1"/>
          </p:cNvSpPr>
          <p:nvPr/>
        </p:nvSpPr>
        <p:spPr bwMode="auto">
          <a:xfrm>
            <a:off x="1600200" y="990600"/>
            <a:ext cx="55626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Code Porting / Tool Migration	*. Importance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Feasibility</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Scope</a:t>
            </a:r>
          </a:p>
        </p:txBody>
      </p:sp>
      <p:sp>
        <p:nvSpPr>
          <p:cNvPr id="349196" name="AutoShape 12" descr="Cork"/>
          <p:cNvSpPr>
            <a:spLocks noChangeArrowheads="1"/>
          </p:cNvSpPr>
          <p:nvPr/>
        </p:nvSpPr>
        <p:spPr bwMode="auto">
          <a:xfrm>
            <a:off x="1066800" y="10668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9197" name="AutoShape 13"/>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9198" name="AutoShape 14" descr="Cork"/>
          <p:cNvSpPr>
            <a:spLocks noChangeArrowheads="1"/>
          </p:cNvSpPr>
          <p:nvPr/>
        </p:nvSpPr>
        <p:spPr bwMode="auto">
          <a:xfrm>
            <a:off x="1066800" y="28956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9199" name="Text Box 15"/>
          <p:cNvSpPr txBox="1">
            <a:spLocks noChangeArrowheads="1"/>
          </p:cNvSpPr>
          <p:nvPr/>
        </p:nvSpPr>
        <p:spPr bwMode="auto">
          <a:xfrm>
            <a:off x="1676400" y="2819400"/>
            <a:ext cx="65532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Types  of  Porting</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Native (Code/Tool) Migration	*. Portable (Code/Tool) Migration</a:t>
            </a:r>
          </a:p>
        </p:txBody>
      </p:sp>
      <p:sp>
        <p:nvSpPr>
          <p:cNvPr id="349201" name="AutoShape 17" descr="Cork"/>
          <p:cNvSpPr>
            <a:spLocks noChangeArrowheads="1"/>
          </p:cNvSpPr>
          <p:nvPr/>
        </p:nvSpPr>
        <p:spPr bwMode="auto">
          <a:xfrm>
            <a:off x="1143000" y="44196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49202" name="Text Box 18"/>
          <p:cNvSpPr txBox="1">
            <a:spLocks noChangeArrowheads="1"/>
          </p:cNvSpPr>
          <p:nvPr/>
        </p:nvSpPr>
        <p:spPr bwMode="auto">
          <a:xfrm>
            <a:off x="1676400" y="4343400"/>
            <a:ext cx="65532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Desired Operating Systems</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Linux</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 Ms Windows ( Specially 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9197"/>
                                        </p:tgtEl>
                                        <p:attrNameLst>
                                          <p:attrName>style.visibility</p:attrName>
                                        </p:attrNameLst>
                                      </p:cBhvr>
                                      <p:to>
                                        <p:strVal val="visible"/>
                                      </p:to>
                                    </p:set>
                                    <p:animEffect transition="in" filter="dissolve">
                                      <p:cBhvr>
                                        <p:cTn id="7" dur="500"/>
                                        <p:tgtEl>
                                          <p:spTgt spid="34919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196"/>
                                        </p:tgtEl>
                                        <p:attrNameLst>
                                          <p:attrName>style.visibility</p:attrName>
                                        </p:attrNameLst>
                                      </p:cBhvr>
                                      <p:to>
                                        <p:strVal val="visible"/>
                                      </p:to>
                                    </p:set>
                                    <p:animEffect transition="in" filter="dissolve">
                                      <p:cBhvr>
                                        <p:cTn id="11" dur="500"/>
                                        <p:tgtEl>
                                          <p:spTgt spid="34919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49198"/>
                                        </p:tgtEl>
                                        <p:attrNameLst>
                                          <p:attrName>style.visibility</p:attrName>
                                        </p:attrNameLst>
                                      </p:cBhvr>
                                      <p:to>
                                        <p:strVal val="visible"/>
                                      </p:to>
                                    </p:set>
                                    <p:animEffect transition="in" filter="dissolve">
                                      <p:cBhvr>
                                        <p:cTn id="15" dur="500"/>
                                        <p:tgtEl>
                                          <p:spTgt spid="349198"/>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49201"/>
                                        </p:tgtEl>
                                        <p:attrNameLst>
                                          <p:attrName>style.visibility</p:attrName>
                                        </p:attrNameLst>
                                      </p:cBhvr>
                                      <p:to>
                                        <p:strVal val="visible"/>
                                      </p:to>
                                    </p:set>
                                    <p:animEffect transition="in" filter="dissolve">
                                      <p:cBhvr>
                                        <p:cTn id="19" dur="500"/>
                                        <p:tgtEl>
                                          <p:spTgt spid="349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6" grpId="0" animBg="1" autoUpdateAnimBg="0"/>
      <p:bldP spid="349197" grpId="0" animBg="1" autoUpdateAnimBg="0"/>
      <p:bldP spid="349198" grpId="0" animBg="1" autoUpdateAnimBg="0"/>
      <p:bldP spid="34920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547FC6C6-A821-4298-85A5-02106301FE98}" type="slidenum">
              <a:rPr lang="en-US" altLang="en-US"/>
              <a:pPr/>
              <a:t>38</a:t>
            </a:fld>
            <a:endParaRPr lang="en-US" altLang="en-US"/>
          </a:p>
        </p:txBody>
      </p:sp>
      <p:sp>
        <p:nvSpPr>
          <p:cNvPr id="351242" name="Text Box 10"/>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endParaRPr lang="en-US" altLang="en-US" b="1">
              <a:solidFill>
                <a:schemeClr val="bg1"/>
              </a:solidFill>
              <a:latin typeface="Garamond" panose="02020404030301010803" pitchFamily="18" charset="0"/>
              <a:cs typeface="Titr" panose="00000700000000000000" pitchFamily="2" charset="-78"/>
            </a:endParaRP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endParaRPr lang="en-US" altLang="en-US" b="1">
              <a:solidFill>
                <a:schemeClr val="bg1"/>
              </a:solidFill>
              <a:latin typeface="Garamond" panose="02020404030301010803" pitchFamily="18" charset="0"/>
              <a:cs typeface="Titr" panose="00000700000000000000" pitchFamily="2" charset="-78"/>
            </a:endParaRPr>
          </a:p>
        </p:txBody>
      </p:sp>
      <p:sp>
        <p:nvSpPr>
          <p:cNvPr id="351243" name="Text Box 1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51244" name="Rectangle 1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50" name="AutoShape 18" descr="Cork"/>
          <p:cNvSpPr>
            <a:spLocks noChangeArrowheads="1"/>
          </p:cNvSpPr>
          <p:nvPr/>
        </p:nvSpPr>
        <p:spPr bwMode="auto">
          <a:xfrm>
            <a:off x="762000" y="3505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6</a:t>
            </a:r>
            <a:endParaRPr lang="en-US" altLang="en-US"/>
          </a:p>
        </p:txBody>
      </p:sp>
      <p:sp>
        <p:nvSpPr>
          <p:cNvPr id="351256" name="AutoShape 24"/>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51257" name="Picture 25"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1250"/>
                                        </p:tgtEl>
                                        <p:attrNameLst>
                                          <p:attrName>style.visibility</p:attrName>
                                        </p:attrNameLst>
                                      </p:cBhvr>
                                      <p:to>
                                        <p:strVal val="visible"/>
                                      </p:to>
                                    </p:set>
                                    <p:animEffect transition="in" filter="dissolve">
                                      <p:cBhvr>
                                        <p:cTn id="7" dur="500"/>
                                        <p:tgtEl>
                                          <p:spTgt spid="351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50"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FF7E897D-F89C-4F55-B2DE-8FBCB0A4CC05}" type="slidenum">
              <a:rPr lang="en-US" altLang="en-US"/>
              <a:pPr/>
              <a:t>39</a:t>
            </a:fld>
            <a:endParaRPr lang="en-US" altLang="en-US"/>
          </a:p>
        </p:txBody>
      </p:sp>
      <p:pic>
        <p:nvPicPr>
          <p:cNvPr id="353288" name="Picture 1032" descr="C:\Program Files\Microsoft Office\Clipart\Popular\CLAP.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838200"/>
            <a:ext cx="20574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289" name="Text Box 103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53290" name="Rectangle 103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1" name="Text Box 1035"/>
          <p:cNvSpPr txBox="1">
            <a:spLocks noChangeArrowheads="1"/>
          </p:cNvSpPr>
          <p:nvPr/>
        </p:nvSpPr>
        <p:spPr bwMode="auto">
          <a:xfrm>
            <a:off x="1600200" y="990600"/>
            <a:ext cx="55626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Native Migration Types</a:t>
            </a:r>
          </a:p>
          <a:p>
            <a:pPr algn="l" rtl="0">
              <a:spcBef>
                <a:spcPct val="50000"/>
              </a:spcBef>
            </a:pPr>
            <a:r>
              <a:rPr lang="en-US" altLang="en-US" sz="2800" b="1">
                <a:solidFill>
                  <a:schemeClr val="bg1"/>
                </a:solidFill>
                <a:latin typeface="Garamond" panose="02020404030301010803" pitchFamily="18" charset="0"/>
              </a:rPr>
              <a:t>	*. From Linux To Windows</a:t>
            </a:r>
          </a:p>
          <a:p>
            <a:pPr algn="l" rtl="0">
              <a:spcBef>
                <a:spcPct val="50000"/>
              </a:spcBef>
            </a:pPr>
            <a:r>
              <a:rPr lang="en-US" altLang="en-US" sz="2800" b="1">
                <a:solidFill>
                  <a:schemeClr val="bg1"/>
                </a:solidFill>
                <a:latin typeface="Garamond" panose="02020404030301010803" pitchFamily="18" charset="0"/>
              </a:rPr>
              <a:t>	*. From Windows To Linux</a:t>
            </a:r>
          </a:p>
          <a:p>
            <a:pPr algn="l" rtl="0">
              <a:spcBef>
                <a:spcPct val="50000"/>
              </a:spcBef>
            </a:pPr>
            <a:r>
              <a:rPr lang="en-US" altLang="en-US" sz="2800" b="1">
                <a:solidFill>
                  <a:schemeClr val="bg1"/>
                </a:solidFill>
                <a:latin typeface="Garamond" panose="02020404030301010803" pitchFamily="18" charset="0"/>
              </a:rPr>
              <a:t>	*. X-Based Applications</a:t>
            </a:r>
          </a:p>
          <a:p>
            <a:pPr algn="l" rtl="0">
              <a:spcBef>
                <a:spcPct val="50000"/>
              </a:spcBef>
            </a:pPr>
            <a:r>
              <a:rPr lang="en-US" altLang="en-US" sz="2800" b="1">
                <a:solidFill>
                  <a:schemeClr val="bg1"/>
                </a:solidFill>
                <a:latin typeface="Garamond" panose="02020404030301010803" pitchFamily="18" charset="0"/>
              </a:rPr>
              <a:t>	*. Glibc &amp; Cygwin</a:t>
            </a:r>
          </a:p>
        </p:txBody>
      </p:sp>
      <p:sp>
        <p:nvSpPr>
          <p:cNvPr id="353292" name="AutoShape 1036" descr="Cork"/>
          <p:cNvSpPr>
            <a:spLocks noChangeArrowheads="1"/>
          </p:cNvSpPr>
          <p:nvPr/>
        </p:nvSpPr>
        <p:spPr bwMode="auto">
          <a:xfrm>
            <a:off x="1066800" y="10668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3293" name="AutoShape 103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3293"/>
                                        </p:tgtEl>
                                        <p:attrNameLst>
                                          <p:attrName>style.visibility</p:attrName>
                                        </p:attrNameLst>
                                      </p:cBhvr>
                                      <p:to>
                                        <p:strVal val="visible"/>
                                      </p:to>
                                    </p:set>
                                    <p:animEffect transition="in" filter="dissolve">
                                      <p:cBhvr>
                                        <p:cTn id="7" dur="500"/>
                                        <p:tgtEl>
                                          <p:spTgt spid="35329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3292"/>
                                        </p:tgtEl>
                                        <p:attrNameLst>
                                          <p:attrName>style.visibility</p:attrName>
                                        </p:attrNameLst>
                                      </p:cBhvr>
                                      <p:to>
                                        <p:strVal val="visible"/>
                                      </p:to>
                                    </p:set>
                                    <p:animEffect transition="in" filter="dissolve">
                                      <p:cBhvr>
                                        <p:cTn id="11" dur="500"/>
                                        <p:tgtEl>
                                          <p:spTgt spid="35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92" grpId="0" animBg="1" autoUpdateAnimBg="0"/>
      <p:bldP spid="353293"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DF8C1B0D-85B6-497E-93BC-5EC3747E7C0E}" type="slidenum">
              <a:rPr lang="en-US" altLang="en-US"/>
              <a:pPr/>
              <a:t>4</a:t>
            </a:fld>
            <a:endParaRPr lang="en-US" altLang="en-US"/>
          </a:p>
        </p:txBody>
      </p:sp>
      <p:sp>
        <p:nvSpPr>
          <p:cNvPr id="336898" name="Text Box 2050"/>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1"/>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336899" name="Text Box 205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36900" name="Rectangle 205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01" name="AutoShape 2053" descr="Cork"/>
          <p:cNvSpPr>
            <a:spLocks noChangeArrowheads="1"/>
          </p:cNvSpPr>
          <p:nvPr/>
        </p:nvSpPr>
        <p:spPr bwMode="auto">
          <a:xfrm>
            <a:off x="762000" y="8382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1</a:t>
            </a:r>
            <a:endParaRPr lang="en-US" altLang="en-US"/>
          </a:p>
        </p:txBody>
      </p:sp>
      <p:sp>
        <p:nvSpPr>
          <p:cNvPr id="336912" name="AutoShape 2064"/>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36913" name="Picture 2065"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6901"/>
                                        </p:tgtEl>
                                        <p:attrNameLst>
                                          <p:attrName>style.visibility</p:attrName>
                                        </p:attrNameLst>
                                      </p:cBhvr>
                                      <p:to>
                                        <p:strVal val="visible"/>
                                      </p:to>
                                    </p:set>
                                    <p:animEffect transition="in" filter="dissolve">
                                      <p:cBhvr>
                                        <p:cTn id="7" dur="500"/>
                                        <p:tgtEl>
                                          <p:spTgt spid="336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1"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A4D77E39-70D7-4EF1-A6CD-AA1AC74C1EFD}" type="slidenum">
              <a:rPr lang="en-US" altLang="en-US"/>
              <a:pPr/>
              <a:t>40</a:t>
            </a:fld>
            <a:endParaRPr lang="en-US" altLang="en-US"/>
          </a:p>
        </p:txBody>
      </p:sp>
      <p:sp>
        <p:nvSpPr>
          <p:cNvPr id="271369" name="Rectangle 9"/>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370" name="AutoShape 1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1372" name="Text Box 12"/>
          <p:cNvSpPr txBox="1">
            <a:spLocks noChangeArrowheads="1"/>
          </p:cNvSpPr>
          <p:nvPr/>
        </p:nvSpPr>
        <p:spPr bwMode="auto">
          <a:xfrm>
            <a:off x="1676400" y="3657600"/>
            <a:ext cx="6858000" cy="222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Wine Is Not an Emulator ( Command Line)</a:t>
            </a:r>
          </a:p>
          <a:p>
            <a:pPr algn="l" rtl="0">
              <a:spcBef>
                <a:spcPct val="50000"/>
              </a:spcBef>
            </a:pPr>
            <a:r>
              <a:rPr lang="en-US" altLang="en-US" sz="2800" b="1">
                <a:solidFill>
                  <a:schemeClr val="bg1"/>
                </a:solidFill>
                <a:latin typeface="Garamond" panose="02020404030301010803" pitchFamily="18" charset="0"/>
              </a:rPr>
              <a:t>Vmware Virtual Machine Tools ( GUI)</a:t>
            </a:r>
          </a:p>
          <a:p>
            <a:pPr algn="l" rtl="0">
              <a:spcBef>
                <a:spcPct val="50000"/>
              </a:spcBef>
            </a:pPr>
            <a:r>
              <a:rPr lang="en-US" altLang="en-US" sz="2800" b="1">
                <a:solidFill>
                  <a:schemeClr val="bg1"/>
                </a:solidFill>
                <a:latin typeface="Garamond" panose="02020404030301010803" pitchFamily="18" charset="0"/>
              </a:rPr>
              <a:t>Win4Lin ( Aka Merge for SCO)</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Windows For Linux ( Full Featured)</a:t>
            </a:r>
          </a:p>
        </p:txBody>
      </p:sp>
      <p:sp>
        <p:nvSpPr>
          <p:cNvPr id="271373" name="AutoShape 13" descr="Cork"/>
          <p:cNvSpPr>
            <a:spLocks noChangeArrowheads="1"/>
          </p:cNvSpPr>
          <p:nvPr/>
        </p:nvSpPr>
        <p:spPr bwMode="auto">
          <a:xfrm>
            <a:off x="1066800" y="36576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1374" name="AutoShape 14" descr="Cork"/>
          <p:cNvSpPr>
            <a:spLocks noChangeArrowheads="1"/>
          </p:cNvSpPr>
          <p:nvPr/>
        </p:nvSpPr>
        <p:spPr bwMode="auto">
          <a:xfrm>
            <a:off x="1066800" y="43434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1375" name="AutoShape 15" descr="Cork"/>
          <p:cNvSpPr>
            <a:spLocks noChangeArrowheads="1"/>
          </p:cNvSpPr>
          <p:nvPr/>
        </p:nvSpPr>
        <p:spPr bwMode="auto">
          <a:xfrm>
            <a:off x="1066800" y="50292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1376" name="Text Box 16"/>
          <p:cNvSpPr txBox="1">
            <a:spLocks noChangeArrowheads="1"/>
          </p:cNvSpPr>
          <p:nvPr/>
        </p:nvSpPr>
        <p:spPr bwMode="auto">
          <a:xfrm>
            <a:off x="13716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graphicFrame>
        <p:nvGraphicFramePr>
          <p:cNvPr id="271377" name="Object 17"/>
          <p:cNvGraphicFramePr>
            <a:graphicFrameLocks noChangeAspect="1"/>
          </p:cNvGraphicFramePr>
          <p:nvPr/>
        </p:nvGraphicFramePr>
        <p:xfrm>
          <a:off x="1833563" y="838200"/>
          <a:ext cx="5072062" cy="2541588"/>
        </p:xfrm>
        <a:graphic>
          <a:graphicData uri="http://schemas.openxmlformats.org/presentationml/2006/ole">
            <mc:AlternateContent xmlns:mc="http://schemas.openxmlformats.org/markup-compatibility/2006">
              <mc:Choice xmlns:v="urn:schemas-microsoft-com:vml" Requires="v">
                <p:oleObj spid="_x0000_s271388" name="ISIS/Draw Sketch" r:id="rId4" imgW="4047840" imgH="2028600" progId="ISISServer">
                  <p:embed/>
                </p:oleObj>
              </mc:Choice>
              <mc:Fallback>
                <p:oleObj name="ISIS/Draw Sketch" r:id="rId4" imgW="4047840" imgH="2028600" progId="ISISServer">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563" y="838200"/>
                        <a:ext cx="5072062" cy="254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1370"/>
                                        </p:tgtEl>
                                        <p:attrNameLst>
                                          <p:attrName>style.visibility</p:attrName>
                                        </p:attrNameLst>
                                      </p:cBhvr>
                                      <p:to>
                                        <p:strVal val="visible"/>
                                      </p:to>
                                    </p:set>
                                    <p:animEffect transition="in" filter="dissolve">
                                      <p:cBhvr>
                                        <p:cTn id="7" dur="500"/>
                                        <p:tgtEl>
                                          <p:spTgt spid="27137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71373"/>
                                        </p:tgtEl>
                                        <p:attrNameLst>
                                          <p:attrName>style.visibility</p:attrName>
                                        </p:attrNameLst>
                                      </p:cBhvr>
                                      <p:to>
                                        <p:strVal val="visible"/>
                                      </p:to>
                                    </p:set>
                                    <p:animEffect transition="in" filter="dissolve">
                                      <p:cBhvr>
                                        <p:cTn id="11" dur="500"/>
                                        <p:tgtEl>
                                          <p:spTgt spid="27137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71374"/>
                                        </p:tgtEl>
                                        <p:attrNameLst>
                                          <p:attrName>style.visibility</p:attrName>
                                        </p:attrNameLst>
                                      </p:cBhvr>
                                      <p:to>
                                        <p:strVal val="visible"/>
                                      </p:to>
                                    </p:set>
                                    <p:animEffect transition="in" filter="dissolve">
                                      <p:cBhvr>
                                        <p:cTn id="15" dur="500"/>
                                        <p:tgtEl>
                                          <p:spTgt spid="271374"/>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71375"/>
                                        </p:tgtEl>
                                        <p:attrNameLst>
                                          <p:attrName>style.visibility</p:attrName>
                                        </p:attrNameLst>
                                      </p:cBhvr>
                                      <p:to>
                                        <p:strVal val="visible"/>
                                      </p:to>
                                    </p:set>
                                    <p:animEffect transition="in" filter="dissolve">
                                      <p:cBhvr>
                                        <p:cTn id="19" dur="500"/>
                                        <p:tgtEl>
                                          <p:spTgt spid="271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70" grpId="0" animBg="1" autoUpdateAnimBg="0"/>
      <p:bldP spid="271373" grpId="0" animBg="1" autoUpdateAnimBg="0"/>
      <p:bldP spid="271374" grpId="0" animBg="1" autoUpdateAnimBg="0"/>
      <p:bldP spid="27137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2"/>
          </p:nvPr>
        </p:nvSpPr>
        <p:spPr/>
        <p:txBody>
          <a:bodyPr/>
          <a:lstStyle/>
          <a:p>
            <a:fld id="{63943C07-7A66-41A2-AA75-B3B348AF4495}" type="slidenum">
              <a:rPr lang="en-US" altLang="en-US"/>
              <a:pPr/>
              <a:t>41</a:t>
            </a:fld>
            <a:endParaRPr lang="en-US" altLang="en-US"/>
          </a:p>
        </p:txBody>
      </p:sp>
      <p:sp>
        <p:nvSpPr>
          <p:cNvPr id="357387" name="Rectangle 1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8" name="Text Box 12"/>
          <p:cNvSpPr txBox="1">
            <a:spLocks noChangeArrowheads="1"/>
          </p:cNvSpPr>
          <p:nvPr/>
        </p:nvSpPr>
        <p:spPr bwMode="auto">
          <a:xfrm>
            <a:off x="1600200" y="990600"/>
            <a:ext cx="5562600"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Easy of Installation</a:t>
            </a:r>
          </a:p>
          <a:p>
            <a:pPr algn="l" rtl="0">
              <a:spcBef>
                <a:spcPct val="50000"/>
              </a:spcBef>
            </a:pPr>
            <a:r>
              <a:rPr lang="en-US" altLang="en-US" sz="2800" b="1">
                <a:solidFill>
                  <a:schemeClr val="bg1"/>
                </a:solidFill>
                <a:latin typeface="Garamond" panose="02020404030301010803" pitchFamily="18" charset="0"/>
              </a:rPr>
              <a:t>	1. Wine, Win4lin</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2. VMware</a:t>
            </a:r>
          </a:p>
        </p:txBody>
      </p:sp>
      <p:sp>
        <p:nvSpPr>
          <p:cNvPr id="357389" name="AutoShape 13"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7390" name="AutoShape 1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7402" name="Text Box 26"/>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pic>
        <p:nvPicPr>
          <p:cNvPr id="357403" name="Picture 27" descr="D:\Program Files\Microsoft Office\Clipart\Popular\TROPHY.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838200"/>
            <a:ext cx="11382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404" name="Text Box 28"/>
          <p:cNvSpPr txBox="1">
            <a:spLocks noChangeArrowheads="1"/>
          </p:cNvSpPr>
          <p:nvPr/>
        </p:nvSpPr>
        <p:spPr bwMode="auto">
          <a:xfrm>
            <a:off x="1600200" y="2743200"/>
            <a:ext cx="5562600" cy="201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Supported Features</a:t>
            </a:r>
          </a:p>
          <a:p>
            <a:pPr algn="l" rtl="0">
              <a:spcBef>
                <a:spcPct val="50000"/>
              </a:spcBef>
            </a:pPr>
            <a:r>
              <a:rPr lang="en-US" altLang="en-US" sz="2800" b="1">
                <a:solidFill>
                  <a:schemeClr val="bg1"/>
                </a:solidFill>
                <a:latin typeface="Garamond" panose="02020404030301010803" pitchFamily="18" charset="0"/>
              </a:rPr>
              <a:t>	1. Win4lin</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2. Vmware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3. Wine</a:t>
            </a:r>
          </a:p>
        </p:txBody>
      </p:sp>
      <p:sp>
        <p:nvSpPr>
          <p:cNvPr id="357405" name="AutoShape 29" descr="Cork"/>
          <p:cNvSpPr>
            <a:spLocks noChangeArrowheads="1"/>
          </p:cNvSpPr>
          <p:nvPr/>
        </p:nvSpPr>
        <p:spPr bwMode="auto">
          <a:xfrm>
            <a:off x="1066800" y="28194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7406" name="Text Box 30"/>
          <p:cNvSpPr txBox="1">
            <a:spLocks noChangeArrowheads="1"/>
          </p:cNvSpPr>
          <p:nvPr/>
        </p:nvSpPr>
        <p:spPr bwMode="auto">
          <a:xfrm>
            <a:off x="1600200" y="4843463"/>
            <a:ext cx="3048000" cy="201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Reliability</a:t>
            </a:r>
          </a:p>
          <a:p>
            <a:pPr algn="l" rtl="0">
              <a:spcBef>
                <a:spcPct val="50000"/>
              </a:spcBef>
            </a:pPr>
            <a:r>
              <a:rPr lang="en-US" altLang="en-US" sz="2800" b="1">
                <a:solidFill>
                  <a:schemeClr val="bg1"/>
                </a:solidFill>
                <a:latin typeface="Garamond" panose="02020404030301010803" pitchFamily="18" charset="0"/>
              </a:rPr>
              <a:t>	1. Win4lin</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2. Vmware</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	3. Wine</a:t>
            </a:r>
          </a:p>
        </p:txBody>
      </p:sp>
      <p:sp>
        <p:nvSpPr>
          <p:cNvPr id="357407" name="AutoShape 31" descr="Cork"/>
          <p:cNvSpPr>
            <a:spLocks noChangeArrowheads="1"/>
          </p:cNvSpPr>
          <p:nvPr/>
        </p:nvSpPr>
        <p:spPr bwMode="auto">
          <a:xfrm>
            <a:off x="1066800" y="4919663"/>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7410" name="Text Box 34"/>
          <p:cNvSpPr txBox="1">
            <a:spLocks noChangeArrowheads="1"/>
          </p:cNvSpPr>
          <p:nvPr/>
        </p:nvSpPr>
        <p:spPr bwMode="auto">
          <a:xfrm>
            <a:off x="4572000" y="4800600"/>
            <a:ext cx="45720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rgbClr val="FF6600"/>
                </a:solidFill>
                <a:latin typeface="Garamond" panose="02020404030301010803" pitchFamily="18" charset="0"/>
              </a:rPr>
              <a:t>Result:</a:t>
            </a:r>
            <a:br>
              <a:rPr lang="en-US" altLang="en-US" sz="2800" b="1">
                <a:solidFill>
                  <a:srgbClr val="FF6600"/>
                </a:solidFill>
                <a:latin typeface="Garamond" panose="02020404030301010803" pitchFamily="18" charset="0"/>
              </a:rPr>
            </a:br>
            <a:r>
              <a:rPr lang="en-US" altLang="en-US" sz="2800" b="1">
                <a:solidFill>
                  <a:srgbClr val="FF6600"/>
                </a:solidFill>
                <a:latin typeface="Garamond" panose="02020404030301010803" pitchFamily="18" charset="0"/>
              </a:rPr>
              <a:t>Win4Lin is the better choice.</a:t>
            </a:r>
            <a:endParaRPr lang="en-US" altLang="en-US" sz="2800" b="1">
              <a:solidFill>
                <a:schemeClr val="bg1"/>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7390"/>
                                        </p:tgtEl>
                                        <p:attrNameLst>
                                          <p:attrName>style.visibility</p:attrName>
                                        </p:attrNameLst>
                                      </p:cBhvr>
                                      <p:to>
                                        <p:strVal val="visible"/>
                                      </p:to>
                                    </p:set>
                                    <p:animEffect transition="in" filter="dissolve">
                                      <p:cBhvr>
                                        <p:cTn id="7" dur="500"/>
                                        <p:tgtEl>
                                          <p:spTgt spid="35739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7389"/>
                                        </p:tgtEl>
                                        <p:attrNameLst>
                                          <p:attrName>style.visibility</p:attrName>
                                        </p:attrNameLst>
                                      </p:cBhvr>
                                      <p:to>
                                        <p:strVal val="visible"/>
                                      </p:to>
                                    </p:set>
                                    <p:animEffect transition="in" filter="dissolve">
                                      <p:cBhvr>
                                        <p:cTn id="11" dur="500"/>
                                        <p:tgtEl>
                                          <p:spTgt spid="357389"/>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7405"/>
                                        </p:tgtEl>
                                        <p:attrNameLst>
                                          <p:attrName>style.visibility</p:attrName>
                                        </p:attrNameLst>
                                      </p:cBhvr>
                                      <p:to>
                                        <p:strVal val="visible"/>
                                      </p:to>
                                    </p:set>
                                    <p:animEffect transition="in" filter="dissolve">
                                      <p:cBhvr>
                                        <p:cTn id="15" dur="500"/>
                                        <p:tgtEl>
                                          <p:spTgt spid="357405"/>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7407"/>
                                        </p:tgtEl>
                                        <p:attrNameLst>
                                          <p:attrName>style.visibility</p:attrName>
                                        </p:attrNameLst>
                                      </p:cBhvr>
                                      <p:to>
                                        <p:strVal val="visible"/>
                                      </p:to>
                                    </p:set>
                                    <p:animEffect transition="in" filter="dissolve">
                                      <p:cBhvr>
                                        <p:cTn id="19" dur="500"/>
                                        <p:tgtEl>
                                          <p:spTgt spid="357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9" grpId="0" animBg="1" autoUpdateAnimBg="0"/>
      <p:bldP spid="357390" grpId="0" animBg="1" autoUpdateAnimBg="0"/>
      <p:bldP spid="357405" grpId="0" animBg="1" autoUpdateAnimBg="0"/>
      <p:bldP spid="35740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B48AC09E-FDEF-4B97-B7BB-752B59FDFD6A}" type="slidenum">
              <a:rPr lang="en-US" altLang="en-US"/>
              <a:pPr/>
              <a:t>42</a:t>
            </a:fld>
            <a:endParaRPr lang="en-US" altLang="en-US"/>
          </a:p>
        </p:txBody>
      </p:sp>
      <p:pic>
        <p:nvPicPr>
          <p:cNvPr id="3594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9435" name="Rectangle 1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8" name="AutoShape 1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9439" name="Text Box 1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59443" name="Text Box 19"/>
          <p:cNvSpPr txBox="1">
            <a:spLocks noChangeArrowheads="1"/>
          </p:cNvSpPr>
          <p:nvPr/>
        </p:nvSpPr>
        <p:spPr bwMode="auto">
          <a:xfrm>
            <a:off x="228600" y="6461125"/>
            <a:ext cx="4038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000" b="1">
                <a:solidFill>
                  <a:schemeClr val="bg1"/>
                </a:solidFill>
                <a:latin typeface="Garamond" panose="02020404030301010803" pitchFamily="18" charset="0"/>
              </a:rPr>
              <a:t>Ref:  http://www.netraverse.com</a:t>
            </a:r>
            <a:endParaRPr lang="en-US" altLang="en-US" sz="2800" b="1">
              <a:solidFill>
                <a:schemeClr val="bg1"/>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9438"/>
                                        </p:tgtEl>
                                        <p:attrNameLst>
                                          <p:attrName>style.visibility</p:attrName>
                                        </p:attrNameLst>
                                      </p:cBhvr>
                                      <p:to>
                                        <p:strVal val="visible"/>
                                      </p:to>
                                    </p:set>
                                    <p:animEffect transition="in" filter="dissolve">
                                      <p:cBhvr>
                                        <p:cTn id="7" dur="500"/>
                                        <p:tgtEl>
                                          <p:spTgt spid="359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121227E1-65B3-4A86-B2E7-057062D6F06F}" type="slidenum">
              <a:rPr lang="en-US" altLang="en-US"/>
              <a:pPr/>
              <a:t>43</a:t>
            </a:fld>
            <a:endParaRPr lang="en-US" altLang="en-US"/>
          </a:p>
        </p:txBody>
      </p:sp>
      <p:sp>
        <p:nvSpPr>
          <p:cNvPr id="36557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72"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65573"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chemeClr val="bg1"/>
                </a:solidFill>
                <a:effectLst>
                  <a:outerShdw blurRad="38100" dist="38100" dir="2700000" algn="tl">
                    <a:srgbClr val="000000"/>
                  </a:outerShdw>
                </a:effectLst>
                <a:latin typeface="Garamond" panose="02020404030301010803" pitchFamily="18" charset="0"/>
              </a:rPr>
              <a:t>Intentionally Blank Page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5572"/>
                                        </p:tgtEl>
                                        <p:attrNameLst>
                                          <p:attrName>style.visibility</p:attrName>
                                        </p:attrNameLst>
                                      </p:cBhvr>
                                      <p:to>
                                        <p:strVal val="visible"/>
                                      </p:to>
                                    </p:set>
                                    <p:animEffect transition="in" filter="dissolve">
                                      <p:cBhvr>
                                        <p:cTn id="7" dur="500"/>
                                        <p:tgtEl>
                                          <p:spTgt spid="365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AD84546-E4D3-4FB9-8156-9DEF666AC48C}" type="slidenum">
              <a:rPr lang="en-US" altLang="en-US"/>
              <a:pPr/>
              <a:t>44</a:t>
            </a:fld>
            <a:endParaRPr lang="en-US" altLang="en-US"/>
          </a:p>
        </p:txBody>
      </p:sp>
      <p:pic>
        <p:nvPicPr>
          <p:cNvPr id="367618" name="Picture 2" descr="D:\users\mbgg\Inter-os\w4l\desk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67619"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0"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67621"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7620"/>
                                        </p:tgtEl>
                                        <p:attrNameLst>
                                          <p:attrName>style.visibility</p:attrName>
                                        </p:attrNameLst>
                                      </p:cBhvr>
                                      <p:to>
                                        <p:strVal val="visible"/>
                                      </p:to>
                                    </p:set>
                                    <p:animEffect transition="in" filter="dissolve">
                                      <p:cBhvr>
                                        <p:cTn id="7" dur="500"/>
                                        <p:tgtEl>
                                          <p:spTgt spid="367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0"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2CBF02D-C4FF-4CD4-B210-E80EF6BCB9D4}" type="slidenum">
              <a:rPr lang="en-US" altLang="en-US"/>
              <a:pPr/>
              <a:t>45</a:t>
            </a:fld>
            <a:endParaRPr lang="en-US" altLang="en-US"/>
          </a:p>
        </p:txBody>
      </p:sp>
      <p:pic>
        <p:nvPicPr>
          <p:cNvPr id="369666" name="Picture 2" descr="D:\users\mbgg\Inter-os\w4l\desktop-acroba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6966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68"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69669"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9668"/>
                                        </p:tgtEl>
                                        <p:attrNameLst>
                                          <p:attrName>style.visibility</p:attrName>
                                        </p:attrNameLst>
                                      </p:cBhvr>
                                      <p:to>
                                        <p:strVal val="visible"/>
                                      </p:to>
                                    </p:set>
                                    <p:animEffect transition="in" filter="dissolve">
                                      <p:cBhvr>
                                        <p:cTn id="7" dur="500"/>
                                        <p:tgtEl>
                                          <p:spTgt spid="369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8"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4A0D289-3F7E-4D6B-9C8A-B6B69A0920F5}" type="slidenum">
              <a:rPr lang="en-US" altLang="en-US"/>
              <a:pPr/>
              <a:t>46</a:t>
            </a:fld>
            <a:endParaRPr lang="en-US" altLang="en-US"/>
          </a:p>
        </p:txBody>
      </p:sp>
      <p:pic>
        <p:nvPicPr>
          <p:cNvPr id="371714" name="Picture 2" descr="D:\users\mbgg\Inter-os\w4l\desktop-acroba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171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16"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1717"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1716"/>
                                        </p:tgtEl>
                                        <p:attrNameLst>
                                          <p:attrName>style.visibility</p:attrName>
                                        </p:attrNameLst>
                                      </p:cBhvr>
                                      <p:to>
                                        <p:strVal val="visible"/>
                                      </p:to>
                                    </p:set>
                                    <p:animEffect transition="in" filter="dissolve">
                                      <p:cBhvr>
                                        <p:cTn id="7" dur="500"/>
                                        <p:tgtEl>
                                          <p:spTgt spid="37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7A653D5-F159-4B34-9B16-06918C4CEE5C}" type="slidenum">
              <a:rPr lang="en-US" altLang="en-US"/>
              <a:pPr/>
              <a:t>47</a:t>
            </a:fld>
            <a:endParaRPr lang="en-US" altLang="en-US"/>
          </a:p>
        </p:txBody>
      </p:sp>
      <p:pic>
        <p:nvPicPr>
          <p:cNvPr id="372738" name="Picture 2050" descr="D:\users\mbgg\Inter-os\w4l\desktop-offic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72739"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740" name="AutoShape 205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2741" name="Text Box 2053"/>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2740"/>
                                        </p:tgtEl>
                                        <p:attrNameLst>
                                          <p:attrName>style.visibility</p:attrName>
                                        </p:attrNameLst>
                                      </p:cBhvr>
                                      <p:to>
                                        <p:strVal val="visible"/>
                                      </p:to>
                                    </p:set>
                                    <p:animEffect transition="in" filter="dissolve">
                                      <p:cBhvr>
                                        <p:cTn id="7" dur="500"/>
                                        <p:tgtEl>
                                          <p:spTgt spid="372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CF68AB0-083B-4593-8959-CBF90275418A}" type="slidenum">
              <a:rPr lang="en-US" altLang="en-US"/>
              <a:pPr/>
              <a:t>48</a:t>
            </a:fld>
            <a:endParaRPr lang="en-US" altLang="en-US"/>
          </a:p>
        </p:txBody>
      </p:sp>
      <p:pic>
        <p:nvPicPr>
          <p:cNvPr id="373762" name="Picture 2" descr="D:\users\mbgg\Inter-os\w4l\desktop-offic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376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64"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3765"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3764"/>
                                        </p:tgtEl>
                                        <p:attrNameLst>
                                          <p:attrName>style.visibility</p:attrName>
                                        </p:attrNameLst>
                                      </p:cBhvr>
                                      <p:to>
                                        <p:strVal val="visible"/>
                                      </p:to>
                                    </p:set>
                                    <p:animEffect transition="in" filter="dissolve">
                                      <p:cBhvr>
                                        <p:cTn id="7" dur="500"/>
                                        <p:tgtEl>
                                          <p:spTgt spid="373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7018893-18E3-4AC2-AE59-4FCD398DE7D4}" type="slidenum">
              <a:rPr lang="en-US" altLang="en-US"/>
              <a:pPr/>
              <a:t>49</a:t>
            </a:fld>
            <a:endParaRPr lang="en-US" altLang="en-US"/>
          </a:p>
        </p:txBody>
      </p:sp>
      <p:pic>
        <p:nvPicPr>
          <p:cNvPr id="374786" name="Picture 2" descr="D:\users\mbgg\Inter-os\w4l\desktop-offic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478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788"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4789"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4788"/>
                                        </p:tgtEl>
                                        <p:attrNameLst>
                                          <p:attrName>style.visibility</p:attrName>
                                        </p:attrNameLst>
                                      </p:cBhvr>
                                      <p:to>
                                        <p:strVal val="visible"/>
                                      </p:to>
                                    </p:set>
                                    <p:animEffect transition="in" filter="dissolve">
                                      <p:cBhvr>
                                        <p:cTn id="7" dur="5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40C11BD2-7351-430E-B62E-30CD46442BE1}" type="slidenum">
              <a:rPr lang="en-US" altLang="en-US"/>
              <a:pPr/>
              <a:t>5</a:t>
            </a:fld>
            <a:endParaRPr lang="en-US" altLang="en-US"/>
          </a:p>
        </p:txBody>
      </p:sp>
      <p:sp>
        <p:nvSpPr>
          <p:cNvPr id="260099" name="Text Box 102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Introduction</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260100"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113" name="Text Box 1041"/>
          <p:cNvSpPr txBox="1">
            <a:spLocks noChangeArrowheads="1"/>
          </p:cNvSpPr>
          <p:nvPr/>
        </p:nvSpPr>
        <p:spPr bwMode="auto">
          <a:xfrm>
            <a:off x="1600200" y="990600"/>
            <a:ext cx="5791200" cy="436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Motivation</a:t>
            </a:r>
          </a:p>
          <a:p>
            <a:pPr algn="l" rtl="0">
              <a:spcBef>
                <a:spcPct val="50000"/>
              </a:spcBef>
            </a:pPr>
            <a:r>
              <a:rPr lang="en-US" altLang="en-US" sz="2800" b="1">
                <a:solidFill>
                  <a:schemeClr val="bg1"/>
                </a:solidFill>
                <a:latin typeface="Garamond" panose="02020404030301010803" pitchFamily="18" charset="0"/>
              </a:rPr>
              <a:t>OS</a:t>
            </a:r>
          </a:p>
          <a:p>
            <a:pPr algn="l" rtl="0">
              <a:spcBef>
                <a:spcPct val="50000"/>
              </a:spcBef>
            </a:pPr>
            <a:r>
              <a:rPr lang="en-US" altLang="en-US" sz="2800" b="1">
                <a:solidFill>
                  <a:schemeClr val="bg1"/>
                </a:solidFill>
                <a:latin typeface="Garamond" panose="02020404030301010803" pitchFamily="18" charset="0"/>
              </a:rPr>
              <a:t>	*. Benefits</a:t>
            </a:r>
          </a:p>
          <a:p>
            <a:pPr algn="l" rtl="0">
              <a:spcBef>
                <a:spcPct val="50000"/>
              </a:spcBef>
            </a:pPr>
            <a:r>
              <a:rPr lang="en-US" altLang="en-US" sz="2800" b="1">
                <a:solidFill>
                  <a:schemeClr val="bg1"/>
                </a:solidFill>
                <a:latin typeface="Garamond" panose="02020404030301010803" pitchFamily="18" charset="0"/>
              </a:rPr>
              <a:t>	*. Drawbacks</a:t>
            </a:r>
          </a:p>
          <a:p>
            <a:pPr algn="l" rtl="0">
              <a:spcBef>
                <a:spcPct val="50000"/>
              </a:spcBef>
            </a:pPr>
            <a:r>
              <a:rPr lang="en-US" altLang="en-US" sz="2800" b="1">
                <a:solidFill>
                  <a:schemeClr val="bg1"/>
                </a:solidFill>
                <a:latin typeface="Garamond" panose="02020404030301010803" pitchFamily="18" charset="0"/>
              </a:rPr>
              <a:t>Wide Spread CAD Tools</a:t>
            </a:r>
          </a:p>
          <a:p>
            <a:pPr algn="l" rtl="0">
              <a:spcBef>
                <a:spcPct val="50000"/>
              </a:spcBef>
            </a:pPr>
            <a:r>
              <a:rPr lang="en-US" altLang="en-US" sz="2800" b="1">
                <a:solidFill>
                  <a:schemeClr val="bg1"/>
                </a:solidFill>
                <a:latin typeface="Garamond" panose="02020404030301010803" pitchFamily="18" charset="0"/>
              </a:rPr>
              <a:t>Net-Oriented CAD Tools</a:t>
            </a:r>
          </a:p>
          <a:p>
            <a:pPr algn="l" rtl="0">
              <a:spcBef>
                <a:spcPct val="50000"/>
              </a:spcBef>
            </a:pPr>
            <a:r>
              <a:rPr lang="en-US" altLang="en-US" sz="2800" b="1">
                <a:solidFill>
                  <a:schemeClr val="bg1"/>
                </a:solidFill>
                <a:latin typeface="Garamond" panose="02020404030301010803" pitchFamily="18" charset="0"/>
              </a:rPr>
              <a:t>Technology Challenges</a:t>
            </a:r>
          </a:p>
        </p:txBody>
      </p:sp>
      <p:sp>
        <p:nvSpPr>
          <p:cNvPr id="260116" name="AutoShape 1044"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0117" name="AutoShape 1045" descr="Cork"/>
          <p:cNvSpPr>
            <a:spLocks noChangeArrowheads="1"/>
          </p:cNvSpPr>
          <p:nvPr/>
        </p:nvSpPr>
        <p:spPr bwMode="auto">
          <a:xfrm>
            <a:off x="1066800" y="16764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0120" name="AutoShape 1048" descr="Cork"/>
          <p:cNvSpPr>
            <a:spLocks noChangeArrowheads="1"/>
          </p:cNvSpPr>
          <p:nvPr/>
        </p:nvSpPr>
        <p:spPr bwMode="auto">
          <a:xfrm>
            <a:off x="1066800" y="36576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0121" name="AutoShape 1049" descr="Cork"/>
          <p:cNvSpPr>
            <a:spLocks noChangeArrowheads="1"/>
          </p:cNvSpPr>
          <p:nvPr/>
        </p:nvSpPr>
        <p:spPr bwMode="auto">
          <a:xfrm>
            <a:off x="1066800" y="42672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0122" name="AutoShape 1050" descr="Cork"/>
          <p:cNvSpPr>
            <a:spLocks noChangeArrowheads="1"/>
          </p:cNvSpPr>
          <p:nvPr/>
        </p:nvSpPr>
        <p:spPr bwMode="auto">
          <a:xfrm>
            <a:off x="1066800" y="487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0124" name="AutoShape 105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60126" name="Picture 1054" descr="C:\Program Files\Microsoft Office\Clipart\Popular\DOOR.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7738" y="838200"/>
            <a:ext cx="15017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0124"/>
                                        </p:tgtEl>
                                        <p:attrNameLst>
                                          <p:attrName>style.visibility</p:attrName>
                                        </p:attrNameLst>
                                      </p:cBhvr>
                                      <p:to>
                                        <p:strVal val="visible"/>
                                      </p:to>
                                    </p:set>
                                    <p:animEffect transition="in" filter="dissolve">
                                      <p:cBhvr>
                                        <p:cTn id="7" dur="500"/>
                                        <p:tgtEl>
                                          <p:spTgt spid="26012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0116"/>
                                        </p:tgtEl>
                                        <p:attrNameLst>
                                          <p:attrName>style.visibility</p:attrName>
                                        </p:attrNameLst>
                                      </p:cBhvr>
                                      <p:to>
                                        <p:strVal val="visible"/>
                                      </p:to>
                                    </p:set>
                                    <p:animEffect transition="in" filter="dissolve">
                                      <p:cBhvr>
                                        <p:cTn id="11" dur="500"/>
                                        <p:tgtEl>
                                          <p:spTgt spid="26011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60117"/>
                                        </p:tgtEl>
                                        <p:attrNameLst>
                                          <p:attrName>style.visibility</p:attrName>
                                        </p:attrNameLst>
                                      </p:cBhvr>
                                      <p:to>
                                        <p:strVal val="visible"/>
                                      </p:to>
                                    </p:set>
                                    <p:animEffect transition="in" filter="dissolve">
                                      <p:cBhvr>
                                        <p:cTn id="15" dur="500"/>
                                        <p:tgtEl>
                                          <p:spTgt spid="260117"/>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60120"/>
                                        </p:tgtEl>
                                        <p:attrNameLst>
                                          <p:attrName>style.visibility</p:attrName>
                                        </p:attrNameLst>
                                      </p:cBhvr>
                                      <p:to>
                                        <p:strVal val="visible"/>
                                      </p:to>
                                    </p:set>
                                    <p:animEffect transition="in" filter="dissolve">
                                      <p:cBhvr>
                                        <p:cTn id="19" dur="500"/>
                                        <p:tgtEl>
                                          <p:spTgt spid="260120"/>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60121"/>
                                        </p:tgtEl>
                                        <p:attrNameLst>
                                          <p:attrName>style.visibility</p:attrName>
                                        </p:attrNameLst>
                                      </p:cBhvr>
                                      <p:to>
                                        <p:strVal val="visible"/>
                                      </p:to>
                                    </p:set>
                                    <p:animEffect transition="in" filter="dissolve">
                                      <p:cBhvr>
                                        <p:cTn id="23" dur="500"/>
                                        <p:tgtEl>
                                          <p:spTgt spid="260121"/>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60122"/>
                                        </p:tgtEl>
                                        <p:attrNameLst>
                                          <p:attrName>style.visibility</p:attrName>
                                        </p:attrNameLst>
                                      </p:cBhvr>
                                      <p:to>
                                        <p:strVal val="visible"/>
                                      </p:to>
                                    </p:set>
                                    <p:animEffect transition="in" filter="dissolve">
                                      <p:cBhvr>
                                        <p:cTn id="27" dur="500"/>
                                        <p:tgtEl>
                                          <p:spTgt spid="260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16" grpId="0" animBg="1" autoUpdateAnimBg="0"/>
      <p:bldP spid="260117" grpId="0" animBg="1" autoUpdateAnimBg="0"/>
      <p:bldP spid="260120" grpId="0" animBg="1" autoUpdateAnimBg="0"/>
      <p:bldP spid="260121" grpId="0" animBg="1" autoUpdateAnimBg="0"/>
      <p:bldP spid="260122" grpId="0" animBg="1" autoUpdateAnimBg="0"/>
      <p:bldP spid="260124"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00B4F60-77D3-4125-BEC9-B9DE28C5A098}" type="slidenum">
              <a:rPr lang="en-US" altLang="en-US"/>
              <a:pPr/>
              <a:t>50</a:t>
            </a:fld>
            <a:endParaRPr lang="en-US" altLang="en-US"/>
          </a:p>
        </p:txBody>
      </p:sp>
      <p:pic>
        <p:nvPicPr>
          <p:cNvPr id="375810" name="Picture 2" descr="D:\users\mbgg\Inter-os\w4l\desktop-offic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581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2"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5813"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dissolve">
                                      <p:cBhvr>
                                        <p:cTn id="7" dur="500"/>
                                        <p:tgtEl>
                                          <p:spTgt spid="375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E7512859-7C5E-41DD-BD2D-C3B97D938730}" type="slidenum">
              <a:rPr lang="en-US" altLang="en-US"/>
              <a:pPr/>
              <a:t>51</a:t>
            </a:fld>
            <a:endParaRPr lang="en-US" altLang="en-US"/>
          </a:p>
        </p:txBody>
      </p:sp>
      <p:pic>
        <p:nvPicPr>
          <p:cNvPr id="376834" name="Picture 2" descr="D:\users\mbgg\Inter-os\w4l\desktop-isisdraw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683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36"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6837"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dissolve">
                                      <p:cBhvr>
                                        <p:cTn id="7" dur="500"/>
                                        <p:tgtEl>
                                          <p:spTgt spid="376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45F1C87-DF65-4DA5-9EDC-D1E093C3DC73}" type="slidenum">
              <a:rPr lang="en-US" altLang="en-US"/>
              <a:pPr/>
              <a:t>52</a:t>
            </a:fld>
            <a:endParaRPr lang="en-US" altLang="en-US"/>
          </a:p>
        </p:txBody>
      </p:sp>
      <p:pic>
        <p:nvPicPr>
          <p:cNvPr id="377858" name="Picture 2" descr="D:\users\mbgg\Inter-os\w4l\desktop-hspic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7859"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7860"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7861"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dissolve">
                                      <p:cBhvr>
                                        <p:cTn id="7" dur="500"/>
                                        <p:tgtEl>
                                          <p:spTgt spid="377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0"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70A64B0-0117-4AF8-B22E-2572699E7FB1}" type="slidenum">
              <a:rPr lang="en-US" altLang="en-US"/>
              <a:pPr/>
              <a:t>53</a:t>
            </a:fld>
            <a:endParaRPr lang="en-US" altLang="en-US"/>
          </a:p>
        </p:txBody>
      </p:sp>
      <p:pic>
        <p:nvPicPr>
          <p:cNvPr id="378882" name="Picture 2" descr="D:\users\mbgg\Inter-os\w4l\desktop-hspic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78883"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884"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8885"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8884"/>
                                        </p:tgtEl>
                                        <p:attrNameLst>
                                          <p:attrName>style.visibility</p:attrName>
                                        </p:attrNameLst>
                                      </p:cBhvr>
                                      <p:to>
                                        <p:strVal val="visible"/>
                                      </p:to>
                                    </p:set>
                                    <p:animEffect transition="in" filter="dissolve">
                                      <p:cBhvr>
                                        <p:cTn id="7" dur="500"/>
                                        <p:tgtEl>
                                          <p:spTgt spid="378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4"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EDADF20-80BF-48BF-B9DD-1FD64C505C68}" type="slidenum">
              <a:rPr lang="en-US" altLang="en-US"/>
              <a:pPr/>
              <a:t>54</a:t>
            </a:fld>
            <a:endParaRPr lang="en-US" altLang="en-US"/>
          </a:p>
        </p:txBody>
      </p:sp>
      <p:pic>
        <p:nvPicPr>
          <p:cNvPr id="379906" name="Picture 2" descr="D:\users\mbgg\Inter-os\w4l\desktop-hspic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7990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908"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79909"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9908"/>
                                        </p:tgtEl>
                                        <p:attrNameLst>
                                          <p:attrName>style.visibility</p:attrName>
                                        </p:attrNameLst>
                                      </p:cBhvr>
                                      <p:to>
                                        <p:strVal val="visible"/>
                                      </p:to>
                                    </p:set>
                                    <p:animEffect transition="in" filter="dissolve">
                                      <p:cBhvr>
                                        <p:cTn id="7" dur="500"/>
                                        <p:tgtEl>
                                          <p:spTgt spid="379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8"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8B92BCC-34A9-41C6-B9A5-C00C58630AC5}" type="slidenum">
              <a:rPr lang="en-US" altLang="en-US"/>
              <a:pPr/>
              <a:t>55</a:t>
            </a:fld>
            <a:endParaRPr lang="en-US" altLang="en-US"/>
          </a:p>
        </p:txBody>
      </p:sp>
      <p:pic>
        <p:nvPicPr>
          <p:cNvPr id="380930" name="Picture 2" descr="D:\users\mbgg\Inter-os\w4l\desktop-hspic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0931"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932"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0933"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0932"/>
                                        </p:tgtEl>
                                        <p:attrNameLst>
                                          <p:attrName>style.visibility</p:attrName>
                                        </p:attrNameLst>
                                      </p:cBhvr>
                                      <p:to>
                                        <p:strVal val="visible"/>
                                      </p:to>
                                    </p:set>
                                    <p:animEffect transition="in" filter="dissolve">
                                      <p:cBhvr>
                                        <p:cTn id="7" dur="500"/>
                                        <p:tgtEl>
                                          <p:spTgt spid="380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2"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0E955A2-383D-48B2-AA57-0939759F8CB7}" type="slidenum">
              <a:rPr lang="en-US" altLang="en-US"/>
              <a:pPr/>
              <a:t>56</a:t>
            </a:fld>
            <a:endParaRPr lang="en-US" altLang="en-US"/>
          </a:p>
        </p:txBody>
      </p:sp>
      <p:pic>
        <p:nvPicPr>
          <p:cNvPr id="381954"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1955"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956"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1957"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1956"/>
                                        </p:tgtEl>
                                        <p:attrNameLst>
                                          <p:attrName>style.visibility</p:attrName>
                                        </p:attrNameLst>
                                      </p:cBhvr>
                                      <p:to>
                                        <p:strVal val="visible"/>
                                      </p:to>
                                    </p:set>
                                    <p:animEffect transition="in" filter="dissolve">
                                      <p:cBhvr>
                                        <p:cTn id="7" dur="500"/>
                                        <p:tgtEl>
                                          <p:spTgt spid="381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D8D10F29-2316-4229-B929-638FAD4A3302}" type="slidenum">
              <a:rPr lang="en-US" altLang="en-US"/>
              <a:pPr/>
              <a:t>57</a:t>
            </a:fld>
            <a:endParaRPr lang="en-US" altLang="en-US"/>
          </a:p>
        </p:txBody>
      </p:sp>
      <p:pic>
        <p:nvPicPr>
          <p:cNvPr id="382978"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2979" name="Text Box 1027"/>
          <p:cNvSpPr txBox="1">
            <a:spLocks noChangeArrowheads="1"/>
          </p:cNvSpPr>
          <p:nvPr/>
        </p:nvSpPr>
        <p:spPr bwMode="auto">
          <a:xfrm>
            <a:off x="0" y="6491288"/>
            <a:ext cx="883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1800">
                <a:solidFill>
                  <a:schemeClr val="bg1"/>
                </a:solidFill>
              </a:rPr>
              <a:t>Ref: http://www.avanticorp.com/Avant!/SolutionsProducts/Products/Item/1,1172,23,00.html</a:t>
            </a:r>
          </a:p>
        </p:txBody>
      </p:sp>
      <p:sp>
        <p:nvSpPr>
          <p:cNvPr id="382980" name="Rectangle 102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981" name="AutoShape 102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2982" name="Text Box 1030"/>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2981"/>
                                        </p:tgtEl>
                                        <p:attrNameLst>
                                          <p:attrName>style.visibility</p:attrName>
                                        </p:attrNameLst>
                                      </p:cBhvr>
                                      <p:to>
                                        <p:strVal val="visible"/>
                                      </p:to>
                                    </p:set>
                                    <p:animEffect transition="in" filter="dissolve">
                                      <p:cBhvr>
                                        <p:cTn id="7" dur="500"/>
                                        <p:tgtEl>
                                          <p:spTgt spid="38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1"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98ED4CB-C968-4E8A-B997-DFCEBF21FED8}" type="slidenum">
              <a:rPr lang="en-US" altLang="en-US"/>
              <a:pPr/>
              <a:t>58</a:t>
            </a:fld>
            <a:endParaRPr lang="en-US" altLang="en-US"/>
          </a:p>
        </p:txBody>
      </p:sp>
      <p:pic>
        <p:nvPicPr>
          <p:cNvPr id="384002" name="Picture 1026" descr="D:\users\mbgg\Inter-os\w4l\desktop-silvac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4003"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004"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4005"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4004"/>
                                        </p:tgtEl>
                                        <p:attrNameLst>
                                          <p:attrName>style.visibility</p:attrName>
                                        </p:attrNameLst>
                                      </p:cBhvr>
                                      <p:to>
                                        <p:strVal val="visible"/>
                                      </p:to>
                                    </p:set>
                                    <p:animEffect transition="in" filter="dissolve">
                                      <p:cBhvr>
                                        <p:cTn id="7" dur="5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4"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8C019290-3C46-4CC1-8959-F23834565D4F}" type="slidenum">
              <a:rPr lang="en-US" altLang="en-US"/>
              <a:pPr/>
              <a:t>59</a:t>
            </a:fld>
            <a:endParaRPr lang="en-US" altLang="en-US"/>
          </a:p>
        </p:txBody>
      </p:sp>
      <p:pic>
        <p:nvPicPr>
          <p:cNvPr id="385026" name="Picture 1026" descr="D:\users\mbgg\Inter-os\w4l\desktop-silvac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5027"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28"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5029"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5028"/>
                                        </p:tgtEl>
                                        <p:attrNameLst>
                                          <p:attrName>style.visibility</p:attrName>
                                        </p:attrNameLst>
                                      </p:cBhvr>
                                      <p:to>
                                        <p:strVal val="visible"/>
                                      </p:to>
                                    </p:set>
                                    <p:animEffect transition="in" filter="dissolve">
                                      <p:cBhvr>
                                        <p:cTn id="7" dur="500"/>
                                        <p:tgtEl>
                                          <p:spTgt spid="385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8"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53A25D52-8DAD-4D05-B899-27C393C77453}" type="slidenum">
              <a:rPr lang="en-US" altLang="en-US"/>
              <a:pPr/>
              <a:t>6</a:t>
            </a:fld>
            <a:endParaRPr lang="en-US" altLang="en-US"/>
          </a:p>
        </p:txBody>
      </p:sp>
      <p:sp>
        <p:nvSpPr>
          <p:cNvPr id="262146"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Introduction               OS</a:t>
            </a:r>
            <a:endParaRPr lang="en-US" altLang="en-US" sz="2800" b="1">
              <a:solidFill>
                <a:schemeClr val="bg1"/>
              </a:solidFill>
              <a:latin typeface="Garamond" panose="02020404030301010803" pitchFamily="18" charset="0"/>
            </a:endParaRPr>
          </a:p>
        </p:txBody>
      </p:sp>
      <p:sp>
        <p:nvSpPr>
          <p:cNvPr id="26214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148" name="Text Box 4"/>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Benefits</a:t>
            </a:r>
          </a:p>
          <a:p>
            <a:pPr algn="l" rtl="0">
              <a:spcBef>
                <a:spcPct val="50000"/>
              </a:spcBef>
            </a:pPr>
            <a:r>
              <a:rPr lang="en-US" altLang="en-US" sz="2800" b="1">
                <a:solidFill>
                  <a:schemeClr val="bg1"/>
                </a:solidFill>
                <a:latin typeface="Garamond" panose="02020404030301010803" pitchFamily="18" charset="0"/>
              </a:rPr>
              <a:t>	*. Price (Low-Cost)</a:t>
            </a:r>
          </a:p>
          <a:p>
            <a:pPr algn="l" rtl="0">
              <a:spcBef>
                <a:spcPct val="50000"/>
              </a:spcBef>
            </a:pPr>
            <a:r>
              <a:rPr lang="en-US" altLang="en-US" sz="2800" b="1">
                <a:solidFill>
                  <a:schemeClr val="bg1"/>
                </a:solidFill>
                <a:latin typeface="Garamond" panose="02020404030301010803" pitchFamily="18" charset="0"/>
              </a:rPr>
              <a:t>	*. High Performance</a:t>
            </a:r>
          </a:p>
          <a:p>
            <a:pPr algn="l" rtl="0">
              <a:spcBef>
                <a:spcPct val="50000"/>
              </a:spcBef>
            </a:pPr>
            <a:r>
              <a:rPr lang="en-US" altLang="en-US" sz="2800" b="1">
                <a:solidFill>
                  <a:schemeClr val="bg1"/>
                </a:solidFill>
                <a:latin typeface="Garamond" panose="02020404030301010803" pitchFamily="18" charset="0"/>
              </a:rPr>
              <a:t>	*. Multi-User</a:t>
            </a:r>
          </a:p>
          <a:p>
            <a:pPr algn="l" rtl="0">
              <a:spcBef>
                <a:spcPct val="50000"/>
              </a:spcBef>
            </a:pPr>
            <a:r>
              <a:rPr lang="en-US" altLang="en-US" sz="2800" b="1">
                <a:solidFill>
                  <a:schemeClr val="bg1"/>
                </a:solidFill>
                <a:latin typeface="Garamond" panose="02020404030301010803" pitchFamily="18" charset="0"/>
              </a:rPr>
              <a:t>	*. Network Enabled</a:t>
            </a:r>
          </a:p>
          <a:p>
            <a:pPr algn="l" rtl="0">
              <a:spcBef>
                <a:spcPct val="50000"/>
              </a:spcBef>
            </a:pPr>
            <a:r>
              <a:rPr lang="en-US" altLang="en-US" sz="2800" b="1">
                <a:solidFill>
                  <a:schemeClr val="bg1"/>
                </a:solidFill>
                <a:latin typeface="Garamond" panose="02020404030301010803" pitchFamily="18" charset="0"/>
              </a:rPr>
              <a:t>	*. Support</a:t>
            </a:r>
          </a:p>
          <a:p>
            <a:pPr algn="l" rtl="0">
              <a:spcBef>
                <a:spcPct val="50000"/>
              </a:spcBef>
            </a:pPr>
            <a:r>
              <a:rPr lang="en-US" altLang="en-US" sz="2800" b="1">
                <a:solidFill>
                  <a:schemeClr val="bg1"/>
                </a:solidFill>
                <a:latin typeface="Garamond" panose="02020404030301010803" pitchFamily="18" charset="0"/>
              </a:rPr>
              <a:t>	*. Applications Available</a:t>
            </a:r>
          </a:p>
          <a:p>
            <a:pPr algn="l" rtl="0">
              <a:spcBef>
                <a:spcPct val="50000"/>
              </a:spcBef>
            </a:pPr>
            <a:r>
              <a:rPr lang="en-US" altLang="en-US" sz="2800" b="1">
                <a:solidFill>
                  <a:schemeClr val="bg1"/>
                </a:solidFill>
                <a:latin typeface="Garamond" panose="02020404030301010803" pitchFamily="18" charset="0"/>
              </a:rPr>
              <a:t>	*. User Friendly </a:t>
            </a:r>
          </a:p>
        </p:txBody>
      </p:sp>
      <p:sp>
        <p:nvSpPr>
          <p:cNvPr id="262149"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2154" name="AutoShape 1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62157" name="Picture 13" descr="C:\Program Files\Microsoft Office\Clipart\Popular\RIBBO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2025" y="838200"/>
            <a:ext cx="14398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2154"/>
                                        </p:tgtEl>
                                        <p:attrNameLst>
                                          <p:attrName>style.visibility</p:attrName>
                                        </p:attrNameLst>
                                      </p:cBhvr>
                                      <p:to>
                                        <p:strVal val="visible"/>
                                      </p:to>
                                    </p:set>
                                    <p:animEffect transition="in" filter="dissolve">
                                      <p:cBhvr>
                                        <p:cTn id="7" dur="500"/>
                                        <p:tgtEl>
                                          <p:spTgt spid="26215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2149"/>
                                        </p:tgtEl>
                                        <p:attrNameLst>
                                          <p:attrName>style.visibility</p:attrName>
                                        </p:attrNameLst>
                                      </p:cBhvr>
                                      <p:to>
                                        <p:strVal val="visible"/>
                                      </p:to>
                                    </p:set>
                                    <p:animEffect transition="in" filter="dissolve">
                                      <p:cBhvr>
                                        <p:cTn id="11" dur="500"/>
                                        <p:tgtEl>
                                          <p:spTgt spid="262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animBg="1" autoUpdateAnimBg="0"/>
      <p:bldP spid="262154"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221A0FA-B11E-4736-977E-D6C42B0F08D2}" type="slidenum">
              <a:rPr lang="en-US" altLang="en-US"/>
              <a:pPr/>
              <a:t>60</a:t>
            </a:fld>
            <a:endParaRPr lang="en-US" altLang="en-US"/>
          </a:p>
        </p:txBody>
      </p:sp>
      <p:pic>
        <p:nvPicPr>
          <p:cNvPr id="386050" name="Picture 2050" descr="D:\users\mbgg\Inter-os\w4l\desktop-silvaco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6051"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52" name="AutoShape 205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6053" name="Text Box 2053"/>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6052"/>
                                        </p:tgtEl>
                                        <p:attrNameLst>
                                          <p:attrName>style.visibility</p:attrName>
                                        </p:attrNameLst>
                                      </p:cBhvr>
                                      <p:to>
                                        <p:strVal val="visible"/>
                                      </p:to>
                                    </p:set>
                                    <p:animEffect transition="in" filter="dissolve">
                                      <p:cBhvr>
                                        <p:cTn id="7" dur="500"/>
                                        <p:tgtEl>
                                          <p:spTgt spid="38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2"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B80E8DF-BCC3-4360-8C4D-EC3B4A7AF72F}" type="slidenum">
              <a:rPr lang="en-US" altLang="en-US"/>
              <a:pPr/>
              <a:t>61</a:t>
            </a:fld>
            <a:endParaRPr lang="en-US" altLang="en-US"/>
          </a:p>
        </p:txBody>
      </p:sp>
      <p:pic>
        <p:nvPicPr>
          <p:cNvPr id="387074" name="Picture 1026" descr="D:\users\mbgg\Inter-os\w4l\desktop-silvaco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7075"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076"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7077"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7076"/>
                                        </p:tgtEl>
                                        <p:attrNameLst>
                                          <p:attrName>style.visibility</p:attrName>
                                        </p:attrNameLst>
                                      </p:cBhvr>
                                      <p:to>
                                        <p:strVal val="visible"/>
                                      </p:to>
                                    </p:set>
                                    <p:animEffect transition="in" filter="dissolve">
                                      <p:cBhvr>
                                        <p:cTn id="7" dur="500"/>
                                        <p:tgtEl>
                                          <p:spTgt spid="387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6"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83C0769-D195-451C-9856-7AA2636AAE32}" type="slidenum">
              <a:rPr lang="en-US" altLang="en-US"/>
              <a:pPr/>
              <a:t>62</a:t>
            </a:fld>
            <a:endParaRPr lang="en-US" altLang="en-US"/>
          </a:p>
        </p:txBody>
      </p:sp>
      <p:pic>
        <p:nvPicPr>
          <p:cNvPr id="388098" name="Picture 2050" descr="D:\users\mbgg\Inter-os\w4l\desktop-silvaco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8099"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00" name="AutoShape 2052"/>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8101" name="Text Box 2053"/>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8100"/>
                                        </p:tgtEl>
                                        <p:attrNameLst>
                                          <p:attrName>style.visibility</p:attrName>
                                        </p:attrNameLst>
                                      </p:cBhvr>
                                      <p:to>
                                        <p:strVal val="visible"/>
                                      </p:to>
                                    </p:set>
                                    <p:animEffect transition="in" filter="dissolve">
                                      <p:cBhvr>
                                        <p:cTn id="7" dur="500"/>
                                        <p:tgtEl>
                                          <p:spTgt spid="388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47A1980-CE70-4842-AB9A-0D192EDFF9A0}" type="slidenum">
              <a:rPr lang="en-US" altLang="en-US"/>
              <a:pPr/>
              <a:t>63</a:t>
            </a:fld>
            <a:endParaRPr lang="en-US" altLang="en-US"/>
          </a:p>
        </p:txBody>
      </p:sp>
      <p:pic>
        <p:nvPicPr>
          <p:cNvPr id="389122" name="Picture 1026" descr="D:\users\mbgg\Inter-os\w4l\desktop-silvaco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89123"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24"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89125"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9124"/>
                                        </p:tgtEl>
                                        <p:attrNameLst>
                                          <p:attrName>style.visibility</p:attrName>
                                        </p:attrNameLst>
                                      </p:cBhvr>
                                      <p:to>
                                        <p:strVal val="visible"/>
                                      </p:to>
                                    </p:set>
                                    <p:animEffect transition="in" filter="dissolve">
                                      <p:cBhvr>
                                        <p:cTn id="7" dur="500"/>
                                        <p:tgtEl>
                                          <p:spTgt spid="389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4"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6AA67CF-535B-4757-AF7D-0B6E91BDC924}" type="slidenum">
              <a:rPr lang="en-US" altLang="en-US"/>
              <a:pPr/>
              <a:t>64</a:t>
            </a:fld>
            <a:endParaRPr lang="en-US" altLang="en-US"/>
          </a:p>
        </p:txBody>
      </p:sp>
      <p:pic>
        <p:nvPicPr>
          <p:cNvPr id="390146" name="Picture 2" descr="D:\users\mbgg\Inter-os\w4l\desktop-silvaco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38175"/>
            <a:ext cx="8291513" cy="6219825"/>
          </a:xfrm>
          <a:prstGeom prst="rect">
            <a:avLst/>
          </a:prstGeom>
          <a:noFill/>
          <a:extLst>
            <a:ext uri="{909E8E84-426E-40DD-AFC4-6F175D3DCCD1}">
              <a14:hiddenFill xmlns:a14="http://schemas.microsoft.com/office/drawing/2010/main">
                <a:solidFill>
                  <a:srgbClr val="FFFFFF"/>
                </a:solidFill>
              </a14:hiddenFill>
            </a:ext>
          </a:extLst>
        </p:spPr>
      </p:pic>
      <p:sp>
        <p:nvSpPr>
          <p:cNvPr id="390147"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148" name="AutoShape 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90149" name="Text Box 5"/>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0148"/>
                                        </p:tgtEl>
                                        <p:attrNameLst>
                                          <p:attrName>style.visibility</p:attrName>
                                        </p:attrNameLst>
                                      </p:cBhvr>
                                      <p:to>
                                        <p:strVal val="visible"/>
                                      </p:to>
                                    </p:set>
                                    <p:animEffect transition="in" filter="dissolve">
                                      <p:cBhvr>
                                        <p:cTn id="7" dur="500"/>
                                        <p:tgtEl>
                                          <p:spTgt spid="390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AB00E82-B024-47BC-822E-BD968DD30605}" type="slidenum">
              <a:rPr lang="en-US" altLang="en-US"/>
              <a:pPr/>
              <a:t>65</a:t>
            </a:fld>
            <a:endParaRPr lang="en-US" altLang="en-US"/>
          </a:p>
        </p:txBody>
      </p:sp>
      <p:pic>
        <p:nvPicPr>
          <p:cNvPr id="39117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171"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1172"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91173"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1172"/>
                                        </p:tgtEl>
                                        <p:attrNameLst>
                                          <p:attrName>style.visibility</p:attrName>
                                        </p:attrNameLst>
                                      </p:cBhvr>
                                      <p:to>
                                        <p:strVal val="visible"/>
                                      </p:to>
                                    </p:set>
                                    <p:animEffect transition="in" filter="dissolve">
                                      <p:cBhvr>
                                        <p:cTn id="7" dur="500"/>
                                        <p:tgtEl>
                                          <p:spTgt spid="391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6342C57A-E671-4FAA-BB2C-3942958E14FA}" type="slidenum">
              <a:rPr lang="en-US" altLang="en-US"/>
              <a:pPr/>
              <a:t>66</a:t>
            </a:fld>
            <a:endParaRPr lang="en-US" altLang="en-US"/>
          </a:p>
        </p:txBody>
      </p:sp>
      <p:pic>
        <p:nvPicPr>
          <p:cNvPr id="392194" name="Picture 1026" descr="D:\users\mbgg\Inter-os\silvaco-press\smart-spice_files\pg2_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19400"/>
            <a:ext cx="3016250" cy="3005138"/>
          </a:xfrm>
          <a:prstGeom prst="rect">
            <a:avLst/>
          </a:prstGeom>
          <a:noFill/>
          <a:extLst>
            <a:ext uri="{909E8E84-426E-40DD-AFC4-6F175D3DCCD1}">
              <a14:hiddenFill xmlns:a14="http://schemas.microsoft.com/office/drawing/2010/main">
                <a:solidFill>
                  <a:srgbClr val="FFFFFF"/>
                </a:solidFill>
              </a14:hiddenFill>
            </a:ext>
          </a:extLst>
        </p:spPr>
      </p:pic>
      <p:pic>
        <p:nvPicPr>
          <p:cNvPr id="392195" name="Picture 1027" descr="D:\users\mbgg\Inter-os\silvaco-press\smart-spice_files\pg2_fig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819400"/>
            <a:ext cx="2843213" cy="3000375"/>
          </a:xfrm>
          <a:prstGeom prst="rect">
            <a:avLst/>
          </a:prstGeom>
          <a:noFill/>
          <a:extLst>
            <a:ext uri="{909E8E84-426E-40DD-AFC4-6F175D3DCCD1}">
              <a14:hiddenFill xmlns:a14="http://schemas.microsoft.com/office/drawing/2010/main">
                <a:solidFill>
                  <a:srgbClr val="FFFFFF"/>
                </a:solidFill>
              </a14:hiddenFill>
            </a:ext>
          </a:extLst>
        </p:spPr>
      </p:pic>
      <p:sp>
        <p:nvSpPr>
          <p:cNvPr id="392196" name="Rectangle 1028"/>
          <p:cNvSpPr>
            <a:spLocks noChangeArrowheads="1"/>
          </p:cNvSpPr>
          <p:nvPr/>
        </p:nvSpPr>
        <p:spPr bwMode="auto">
          <a:xfrm>
            <a:off x="685800" y="5943600"/>
            <a:ext cx="3708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solidFill>
                  <a:schemeClr val="bg1"/>
                </a:solidFill>
              </a:rPr>
              <a:t>Negative capacitances present </a:t>
            </a:r>
            <a:br>
              <a:rPr lang="en-US" altLang="en-US" sz="2000">
                <a:solidFill>
                  <a:schemeClr val="bg1"/>
                </a:solidFill>
              </a:rPr>
            </a:br>
            <a:r>
              <a:rPr lang="en-US" altLang="en-US" sz="2000">
                <a:solidFill>
                  <a:schemeClr val="bg1"/>
                </a:solidFill>
              </a:rPr>
              <a:t>in the Berkeley BSIM3V3 Model.</a:t>
            </a:r>
            <a:r>
              <a:rPr lang="en-US" altLang="en-US" sz="2000"/>
              <a:t> </a:t>
            </a:r>
          </a:p>
        </p:txBody>
      </p:sp>
      <p:sp>
        <p:nvSpPr>
          <p:cNvPr id="392197" name="Rectangle 1029"/>
          <p:cNvSpPr>
            <a:spLocks noChangeArrowheads="1"/>
          </p:cNvSpPr>
          <p:nvPr/>
        </p:nvSpPr>
        <p:spPr bwMode="auto">
          <a:xfrm>
            <a:off x="5181600" y="5943600"/>
            <a:ext cx="354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solidFill>
                  <a:schemeClr val="bg1"/>
                </a:solidFill>
              </a:rPr>
              <a:t>Correct Silvaco implementation. </a:t>
            </a:r>
          </a:p>
        </p:txBody>
      </p:sp>
      <p:sp>
        <p:nvSpPr>
          <p:cNvPr id="392198" name="Rectangle 1030"/>
          <p:cNvSpPr>
            <a:spLocks noChangeArrowheads="1"/>
          </p:cNvSpPr>
          <p:nvPr/>
        </p:nvSpPr>
        <p:spPr bwMode="auto">
          <a:xfrm>
            <a:off x="609600" y="0"/>
            <a:ext cx="8077200"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chemeClr val="bg1"/>
                </a:solidFill>
              </a:rPr>
              <a:t>Commitment to the BSIM3v3 MOS Model in Smart-Spice</a:t>
            </a:r>
          </a:p>
          <a:p>
            <a:pPr algn="l"/>
            <a:r>
              <a:rPr lang="en-US" altLang="en-US" sz="1800"/>
              <a:t/>
            </a:r>
            <a:br>
              <a:rPr lang="en-US" altLang="en-US" sz="1800"/>
            </a:br>
            <a:r>
              <a:rPr lang="en-US" altLang="en-US" sz="1800">
                <a:solidFill>
                  <a:schemeClr val="bg1"/>
                </a:solidFill>
              </a:rPr>
              <a:t>BSIM3v3 is becoming widely recognized as the best physics-based deep sub-micron MOSFET model for analog and digital design. While fully supporting Berkeley's BSIM3v3.1, Silvaco also offers unique enhancements to both the physical model as</a:t>
            </a:r>
          </a:p>
          <a:p>
            <a:pPr algn="l"/>
            <a:r>
              <a:rPr lang="en-US" altLang="en-US" sz="1800">
                <a:solidFill>
                  <a:schemeClr val="bg1"/>
                </a:solidFill>
              </a:rPr>
              <a:t>well as the numerical implementation of the model. </a:t>
            </a:r>
          </a:p>
          <a:p>
            <a:pPr algn="l"/>
            <a:r>
              <a:rPr lang="en-US" altLang="en-US" sz="1800">
                <a:solidFill>
                  <a:schemeClr val="bg1"/>
                </a:solidFill>
              </a:rPr>
              <a:t>Silvaco's BSIM3v3 solves a number of problems present in the Berkeley model. Among these are solutions related to non-physical capacitances and the inclusion of an enhanced impact ionization current model for short and long channel devices.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86B6899F-D674-4D9E-87E1-9FD2808BD17A}" type="slidenum">
              <a:rPr lang="en-US" altLang="en-US"/>
              <a:pPr/>
              <a:t>67</a:t>
            </a:fld>
            <a:endParaRPr lang="en-US" altLang="en-US"/>
          </a:p>
        </p:txBody>
      </p:sp>
      <p:graphicFrame>
        <p:nvGraphicFramePr>
          <p:cNvPr id="393218" name="Object 2050"/>
          <p:cNvGraphicFramePr>
            <a:graphicFrameLocks noChangeAspect="1"/>
          </p:cNvGraphicFramePr>
          <p:nvPr/>
        </p:nvGraphicFramePr>
        <p:xfrm>
          <a:off x="0" y="1263650"/>
          <a:ext cx="6816725" cy="5594350"/>
        </p:xfrm>
        <a:graphic>
          <a:graphicData uri="http://schemas.openxmlformats.org/presentationml/2006/ole">
            <mc:AlternateContent xmlns:mc="http://schemas.openxmlformats.org/markup-compatibility/2006">
              <mc:Choice xmlns:v="urn:schemas-microsoft-com:vml" Requires="v">
                <p:oleObj spid="_x0000_s519178" name="ISIS/Draw Sketch" r:id="rId3" imgW="5686200" imgH="4667040" progId="ISISServer">
                  <p:embed/>
                </p:oleObj>
              </mc:Choice>
              <mc:Fallback>
                <p:oleObj name="ISIS/Draw Sketch" r:id="rId3" imgW="5686200" imgH="4667040" progId="ISISServer">
                  <p:embed/>
                  <p:pic>
                    <p:nvPicPr>
                      <p:cNvPr id="0" name="Object 2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3650"/>
                        <a:ext cx="6816725"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3219" name="Text Box 2051"/>
          <p:cNvSpPr txBox="1">
            <a:spLocks noChangeArrowheads="1"/>
          </p:cNvSpPr>
          <p:nvPr/>
        </p:nvSpPr>
        <p:spPr bwMode="auto">
          <a:xfrm>
            <a:off x="228600" y="7620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b="1">
                <a:solidFill>
                  <a:schemeClr val="bg1"/>
                </a:solidFill>
                <a:latin typeface="Garamond" panose="02020404030301010803" pitchFamily="18" charset="0"/>
              </a:rPr>
              <a:t>Waiting time for startup of Smartspice. File size=10,694,656 bytes</a:t>
            </a:r>
          </a:p>
        </p:txBody>
      </p:sp>
      <p:sp>
        <p:nvSpPr>
          <p:cNvPr id="393220" name="Text Box 2052"/>
          <p:cNvSpPr txBox="1">
            <a:spLocks noChangeArrowheads="1"/>
          </p:cNvSpPr>
          <p:nvPr/>
        </p:nvSpPr>
        <p:spPr bwMode="auto">
          <a:xfrm>
            <a:off x="990600" y="16002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2000" b="1">
                <a:solidFill>
                  <a:schemeClr val="bg1"/>
                </a:solidFill>
              </a:rPr>
              <a:t>311</a:t>
            </a:r>
            <a:endParaRPr lang="en-US" altLang="en-US"/>
          </a:p>
        </p:txBody>
      </p:sp>
      <p:sp>
        <p:nvSpPr>
          <p:cNvPr id="393221" name="Text Box 2053"/>
          <p:cNvSpPr txBox="1">
            <a:spLocks noChangeArrowheads="1"/>
          </p:cNvSpPr>
          <p:nvPr/>
        </p:nvSpPr>
        <p:spPr bwMode="auto">
          <a:xfrm>
            <a:off x="4038600" y="58674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2000" b="1">
                <a:solidFill>
                  <a:schemeClr val="bg1"/>
                </a:solidFill>
              </a:rPr>
              <a:t>7</a:t>
            </a:r>
            <a:endParaRPr lang="en-US" altLang="en-US"/>
          </a:p>
        </p:txBody>
      </p:sp>
      <p:sp>
        <p:nvSpPr>
          <p:cNvPr id="393222" name="Rectangle 205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23" name="AutoShape 2055"/>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93224" name="Text Box 2056"/>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3223"/>
                                        </p:tgtEl>
                                        <p:attrNameLst>
                                          <p:attrName>style.visibility</p:attrName>
                                        </p:attrNameLst>
                                      </p:cBhvr>
                                      <p:to>
                                        <p:strVal val="visible"/>
                                      </p:to>
                                    </p:set>
                                    <p:animEffect transition="in" filter="dissolve">
                                      <p:cBhvr>
                                        <p:cTn id="7" dur="500"/>
                                        <p:tgtEl>
                                          <p:spTgt spid="393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3"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1463FB-6D02-4B59-A245-22CB33D5EB84}" type="slidenum">
              <a:rPr lang="en-US" altLang="en-US"/>
              <a:pPr/>
              <a:t>68</a:t>
            </a:fld>
            <a:endParaRPr lang="en-US" altLang="en-US"/>
          </a:p>
        </p:txBody>
      </p:sp>
      <p:pic>
        <p:nvPicPr>
          <p:cNvPr id="394242" name="Picture 1026" descr="D:\users\mbgg\Inter-os\ppts-zip\hspice-on-linux-misc\lj-issues\1317\1317a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92392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394243" name="Picture 1027" descr="D:\users\mbgg\Inter-os\ppts-zip\hspice-on-linux-misc\lj-issues\1317\1317a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04800"/>
            <a:ext cx="887413" cy="1017588"/>
          </a:xfrm>
          <a:prstGeom prst="rect">
            <a:avLst/>
          </a:prstGeom>
          <a:noFill/>
          <a:extLst>
            <a:ext uri="{909E8E84-426E-40DD-AFC4-6F175D3DCCD1}">
              <a14:hiddenFill xmlns:a14="http://schemas.microsoft.com/office/drawing/2010/main">
                <a:solidFill>
                  <a:srgbClr val="FFFFFF"/>
                </a:solidFill>
              </a14:hiddenFill>
            </a:ext>
          </a:extLst>
        </p:spPr>
      </p:pic>
      <p:pic>
        <p:nvPicPr>
          <p:cNvPr id="394244" name="Picture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600200"/>
            <a:ext cx="58578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4245" name="Rectangle 1029"/>
          <p:cNvSpPr>
            <a:spLocks noChangeArrowheads="1"/>
          </p:cNvSpPr>
          <p:nvPr/>
        </p:nvSpPr>
        <p:spPr bwMode="auto">
          <a:xfrm>
            <a:off x="2209800" y="5867400"/>
            <a:ext cx="5975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800">
                <a:solidFill>
                  <a:schemeClr val="bg1"/>
                </a:solidFill>
              </a:rPr>
              <a:t>Ref: http://www2.linuxjournal.com/lj-issues/issue39/1317.html</a:t>
            </a:r>
            <a:endParaRPr lang="en-US" altLang="en-US"/>
          </a:p>
        </p:txBody>
      </p:sp>
      <p:sp>
        <p:nvSpPr>
          <p:cNvPr id="394246" name="Rectangle 1030"/>
          <p:cNvSpPr>
            <a:spLocks noChangeArrowheads="1"/>
          </p:cNvSpPr>
          <p:nvPr/>
        </p:nvSpPr>
        <p:spPr bwMode="auto">
          <a:xfrm>
            <a:off x="2514600" y="228600"/>
            <a:ext cx="4724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i="1"/>
              <a:t>A discussion of various Linux tools for</a:t>
            </a:r>
            <a:br>
              <a:rPr lang="en-US" altLang="en-US" sz="2000" i="1"/>
            </a:br>
            <a:r>
              <a:rPr lang="en-US" altLang="en-US" sz="2000" i="1"/>
              <a:t> integrated circuit board design.</a:t>
            </a:r>
          </a:p>
          <a:p>
            <a:pPr algn="r"/>
            <a:r>
              <a:rPr lang="en-US" altLang="en-US" sz="2000" i="1"/>
              <a:t>by </a:t>
            </a:r>
            <a:r>
              <a:rPr lang="en-US" altLang="en-US" sz="2000" i="1">
                <a:solidFill>
                  <a:srgbClr val="FF0000"/>
                </a:solidFill>
              </a:rPr>
              <a:t>Toby Schaffer</a:t>
            </a:r>
            <a:r>
              <a:rPr lang="en-US" altLang="en-US" sz="2000" i="1"/>
              <a:t> and </a:t>
            </a:r>
            <a:r>
              <a:rPr lang="en-US" altLang="en-US" sz="2000" i="1">
                <a:solidFill>
                  <a:srgbClr val="FF0000"/>
                </a:solidFill>
              </a:rPr>
              <a:t>Alan W. Glaser</a:t>
            </a:r>
            <a:endParaRPr lang="en-US" altLang="en-US" sz="2000" i="1"/>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18B40520-600F-4DC6-A6F7-A210FF59908E}" type="slidenum">
              <a:rPr lang="en-US" altLang="en-US"/>
              <a:pPr/>
              <a:t>69</a:t>
            </a:fld>
            <a:endParaRPr lang="en-US" altLang="en-US"/>
          </a:p>
        </p:txBody>
      </p:sp>
      <p:pic>
        <p:nvPicPr>
          <p:cNvPr id="395266"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7620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5267"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68"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95269" name="Text Box 1029"/>
          <p:cNvSpPr txBox="1">
            <a:spLocks noChangeArrowheads="1"/>
          </p:cNvSpPr>
          <p:nvPr/>
        </p:nvSpPr>
        <p:spPr bwMode="auto">
          <a:xfrm>
            <a:off x="14478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95270" name="Rectangle 1030"/>
          <p:cNvSpPr>
            <a:spLocks noChangeArrowheads="1"/>
          </p:cNvSpPr>
          <p:nvPr/>
        </p:nvSpPr>
        <p:spPr bwMode="auto">
          <a:xfrm>
            <a:off x="990600" y="6491288"/>
            <a:ext cx="597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800">
                <a:solidFill>
                  <a:schemeClr val="bg1"/>
                </a:solidFill>
              </a:rPr>
              <a:t>Ref: http://www2.linuxjournal.com/lj-issues/issue39/1317.html</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5268"/>
                                        </p:tgtEl>
                                        <p:attrNameLst>
                                          <p:attrName>style.visibility</p:attrName>
                                        </p:attrNameLst>
                                      </p:cBhvr>
                                      <p:to>
                                        <p:strVal val="visible"/>
                                      </p:to>
                                    </p:set>
                                    <p:animEffect transition="in" filter="dissolve">
                                      <p:cBhvr>
                                        <p:cTn id="7" dur="500"/>
                                        <p:tgtEl>
                                          <p:spTgt spid="39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43EB259E-4EF8-4538-AE0C-4EE2FEA14249}" type="slidenum">
              <a:rPr lang="en-US" altLang="en-US"/>
              <a:pPr/>
              <a:t>7</a:t>
            </a:fld>
            <a:endParaRPr lang="en-US" altLang="en-US"/>
          </a:p>
        </p:txBody>
      </p:sp>
      <p:sp>
        <p:nvSpPr>
          <p:cNvPr id="264194" name="Text Box 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Introduction               OS</a:t>
            </a:r>
            <a:endParaRPr lang="en-US" altLang="en-US" sz="2800" b="1">
              <a:solidFill>
                <a:schemeClr val="bg1"/>
              </a:solidFill>
              <a:latin typeface="Garamond" panose="02020404030301010803" pitchFamily="18" charset="0"/>
            </a:endParaRPr>
          </a:p>
        </p:txBody>
      </p:sp>
      <p:sp>
        <p:nvSpPr>
          <p:cNvPr id="264195" name="Rectangle 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196" name="Text Box 4"/>
          <p:cNvSpPr txBox="1">
            <a:spLocks noChangeArrowheads="1"/>
          </p:cNvSpPr>
          <p:nvPr/>
        </p:nvSpPr>
        <p:spPr bwMode="auto">
          <a:xfrm>
            <a:off x="1600200" y="990600"/>
            <a:ext cx="5791200"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Drawbacks</a:t>
            </a:r>
          </a:p>
          <a:p>
            <a:pPr algn="l" rtl="0">
              <a:spcBef>
                <a:spcPct val="50000"/>
              </a:spcBef>
            </a:pPr>
            <a:r>
              <a:rPr lang="en-US" altLang="en-US" sz="2800" b="1">
                <a:solidFill>
                  <a:schemeClr val="bg1"/>
                </a:solidFill>
                <a:latin typeface="Garamond" panose="02020404030301010803" pitchFamily="18" charset="0"/>
              </a:rPr>
              <a:t>	*. Learning Efforts</a:t>
            </a:r>
          </a:p>
          <a:p>
            <a:pPr algn="l" rtl="0">
              <a:spcBef>
                <a:spcPct val="50000"/>
              </a:spcBef>
            </a:pPr>
            <a:r>
              <a:rPr lang="en-US" altLang="en-US" sz="2800" b="1">
                <a:solidFill>
                  <a:schemeClr val="bg1"/>
                </a:solidFill>
                <a:latin typeface="Garamond" panose="02020404030301010803" pitchFamily="18" charset="0"/>
              </a:rPr>
              <a:t>	*. Week Resources</a:t>
            </a:r>
          </a:p>
          <a:p>
            <a:pPr algn="l" rtl="0">
              <a:spcBef>
                <a:spcPct val="50000"/>
              </a:spcBef>
            </a:pPr>
            <a:r>
              <a:rPr lang="en-US" altLang="en-US" sz="2800" b="1">
                <a:solidFill>
                  <a:schemeClr val="bg1"/>
                </a:solidFill>
                <a:latin typeface="Garamond" panose="02020404030301010803" pitchFamily="18" charset="0"/>
              </a:rPr>
              <a:t>	*. Non-User Friendly </a:t>
            </a:r>
          </a:p>
          <a:p>
            <a:pPr algn="l" rtl="0">
              <a:spcBef>
                <a:spcPct val="50000"/>
              </a:spcBef>
            </a:pPr>
            <a:r>
              <a:rPr lang="en-US" altLang="en-US" sz="2800" b="1">
                <a:solidFill>
                  <a:schemeClr val="bg1"/>
                </a:solidFill>
                <a:latin typeface="Garamond" panose="02020404030301010803" pitchFamily="18" charset="0"/>
              </a:rPr>
              <a:t>	*. Weak Support</a:t>
            </a:r>
          </a:p>
          <a:p>
            <a:pPr algn="l" rtl="0">
              <a:spcBef>
                <a:spcPct val="50000"/>
              </a:spcBef>
            </a:pPr>
            <a:r>
              <a:rPr lang="en-US" altLang="en-US" sz="2800" b="1">
                <a:solidFill>
                  <a:schemeClr val="bg1"/>
                </a:solidFill>
                <a:latin typeface="Garamond" panose="02020404030301010803" pitchFamily="18" charset="0"/>
              </a:rPr>
              <a:t>	*. CUI Versus GUI</a:t>
            </a:r>
          </a:p>
          <a:p>
            <a:pPr algn="l" rtl="0">
              <a:spcBef>
                <a:spcPct val="50000"/>
              </a:spcBef>
            </a:pPr>
            <a:r>
              <a:rPr lang="en-US" altLang="en-US" sz="2800" b="1">
                <a:solidFill>
                  <a:schemeClr val="bg1"/>
                </a:solidFill>
                <a:latin typeface="Garamond" panose="02020404030301010803" pitchFamily="18" charset="0"/>
              </a:rPr>
              <a:t>	*. Single User</a:t>
            </a:r>
          </a:p>
          <a:p>
            <a:pPr algn="l" rtl="0">
              <a:spcBef>
                <a:spcPct val="50000"/>
              </a:spcBef>
            </a:pPr>
            <a:r>
              <a:rPr lang="en-US" altLang="en-US" sz="2800" b="1">
                <a:solidFill>
                  <a:schemeClr val="bg1"/>
                </a:solidFill>
                <a:latin typeface="Garamond" panose="02020404030301010803" pitchFamily="18" charset="0"/>
              </a:rPr>
              <a:t>	</a:t>
            </a:r>
          </a:p>
        </p:txBody>
      </p:sp>
      <p:sp>
        <p:nvSpPr>
          <p:cNvPr id="264197" name="AutoShape 5"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419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64199" name="Picture 7" descr="C:\Program Files\Microsoft Office\Clipart\Popular\HATECOMP.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762000"/>
            <a:ext cx="262096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4198"/>
                                        </p:tgtEl>
                                        <p:attrNameLst>
                                          <p:attrName>style.visibility</p:attrName>
                                        </p:attrNameLst>
                                      </p:cBhvr>
                                      <p:to>
                                        <p:strVal val="visible"/>
                                      </p:to>
                                    </p:set>
                                    <p:animEffect transition="in" filter="dissolve">
                                      <p:cBhvr>
                                        <p:cTn id="7" dur="500"/>
                                        <p:tgtEl>
                                          <p:spTgt spid="26419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4197"/>
                                        </p:tgtEl>
                                        <p:attrNameLst>
                                          <p:attrName>style.visibility</p:attrName>
                                        </p:attrNameLst>
                                      </p:cBhvr>
                                      <p:to>
                                        <p:strVal val="visible"/>
                                      </p:to>
                                    </p:set>
                                    <p:animEffect transition="in" filter="dissolve">
                                      <p:cBhvr>
                                        <p:cTn id="11" dur="500"/>
                                        <p:tgtEl>
                                          <p:spTgt spid="264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nimBg="1" autoUpdateAnimBg="0"/>
      <p:bldP spid="26419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DC083D40-A163-4A9B-B150-64E554A0E345}" type="slidenum">
              <a:rPr lang="en-US" altLang="en-US"/>
              <a:pPr/>
              <a:t>70</a:t>
            </a:fld>
            <a:endParaRPr lang="en-US" altLang="en-US"/>
          </a:p>
        </p:txBody>
      </p:sp>
      <p:sp>
        <p:nvSpPr>
          <p:cNvPr id="355330" name="Text Box 102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 + X</a:t>
            </a:r>
          </a:p>
        </p:txBody>
      </p:sp>
      <p:sp>
        <p:nvSpPr>
          <p:cNvPr id="355331"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32" name="AutoShape 102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355333" name="Object 1029"/>
          <p:cNvGraphicFramePr>
            <a:graphicFrameLocks noChangeAspect="1"/>
          </p:cNvGraphicFramePr>
          <p:nvPr/>
        </p:nvGraphicFramePr>
        <p:xfrm>
          <a:off x="1371600" y="722313"/>
          <a:ext cx="5438775" cy="2706687"/>
        </p:xfrm>
        <a:graphic>
          <a:graphicData uri="http://schemas.openxmlformats.org/presentationml/2006/ole">
            <mc:AlternateContent xmlns:mc="http://schemas.openxmlformats.org/markup-compatibility/2006">
              <mc:Choice xmlns:v="urn:schemas-microsoft-com:vml" Requires="v">
                <p:oleObj spid="_x0000_s520202" name="ISIS/Draw Sketch" r:id="rId3" imgW="4019400" imgH="2000160" progId="ISISServer">
                  <p:embed/>
                </p:oleObj>
              </mc:Choice>
              <mc:Fallback>
                <p:oleObj name="ISIS/Draw Sketch" r:id="rId3" imgW="4019400" imgH="2000160" progId="ISISServer">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22313"/>
                        <a:ext cx="5438775"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34" name="Text Box 1030"/>
          <p:cNvSpPr txBox="1">
            <a:spLocks noChangeArrowheads="1"/>
          </p:cNvSpPr>
          <p:nvPr/>
        </p:nvSpPr>
        <p:spPr bwMode="auto">
          <a:xfrm>
            <a:off x="1676400" y="3657600"/>
            <a:ext cx="6858000" cy="180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X-Client/Server based code migration</a:t>
            </a:r>
          </a:p>
          <a:p>
            <a:pPr algn="l" rtl="0">
              <a:spcBef>
                <a:spcPct val="50000"/>
              </a:spcBef>
            </a:pPr>
            <a:r>
              <a:rPr lang="en-US" altLang="en-US" sz="2800" b="1">
                <a:solidFill>
                  <a:schemeClr val="bg1"/>
                </a:solidFill>
                <a:latin typeface="Garamond" panose="02020404030301010803" pitchFamily="18" charset="0"/>
              </a:rPr>
              <a:t>X from Linux to Win32 has many options</a:t>
            </a:r>
          </a:p>
          <a:p>
            <a:pPr algn="l" rtl="0">
              <a:spcBef>
                <a:spcPct val="50000"/>
              </a:spcBef>
            </a:pPr>
            <a:r>
              <a:rPr lang="en-US" altLang="en-US" sz="2800" b="1">
                <a:solidFill>
                  <a:schemeClr val="bg1"/>
                </a:solidFill>
                <a:latin typeface="Garamond" panose="02020404030301010803" pitchFamily="18" charset="0"/>
              </a:rPr>
              <a:t>Glibc of Linux and Cygwin of Win32</a:t>
            </a:r>
          </a:p>
        </p:txBody>
      </p:sp>
      <p:sp>
        <p:nvSpPr>
          <p:cNvPr id="355335" name="AutoShape 1031" descr="Cork"/>
          <p:cNvSpPr>
            <a:spLocks noChangeArrowheads="1"/>
          </p:cNvSpPr>
          <p:nvPr/>
        </p:nvSpPr>
        <p:spPr bwMode="auto">
          <a:xfrm>
            <a:off x="1066800" y="36576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5336" name="AutoShape 1032" descr="Cork"/>
          <p:cNvSpPr>
            <a:spLocks noChangeArrowheads="1"/>
          </p:cNvSpPr>
          <p:nvPr/>
        </p:nvSpPr>
        <p:spPr bwMode="auto">
          <a:xfrm>
            <a:off x="1066800" y="43434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55337" name="AutoShape 1033" descr="Cork"/>
          <p:cNvSpPr>
            <a:spLocks noChangeArrowheads="1"/>
          </p:cNvSpPr>
          <p:nvPr/>
        </p:nvSpPr>
        <p:spPr bwMode="auto">
          <a:xfrm>
            <a:off x="1066800" y="50292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5332"/>
                                        </p:tgtEl>
                                        <p:attrNameLst>
                                          <p:attrName>style.visibility</p:attrName>
                                        </p:attrNameLst>
                                      </p:cBhvr>
                                      <p:to>
                                        <p:strVal val="visible"/>
                                      </p:to>
                                    </p:set>
                                    <p:animEffect transition="in" filter="dissolve">
                                      <p:cBhvr>
                                        <p:cTn id="7" dur="500"/>
                                        <p:tgtEl>
                                          <p:spTgt spid="35533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5335"/>
                                        </p:tgtEl>
                                        <p:attrNameLst>
                                          <p:attrName>style.visibility</p:attrName>
                                        </p:attrNameLst>
                                      </p:cBhvr>
                                      <p:to>
                                        <p:strVal val="visible"/>
                                      </p:to>
                                    </p:set>
                                    <p:animEffect transition="in" filter="dissolve">
                                      <p:cBhvr>
                                        <p:cTn id="11" dur="500"/>
                                        <p:tgtEl>
                                          <p:spTgt spid="35533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5336"/>
                                        </p:tgtEl>
                                        <p:attrNameLst>
                                          <p:attrName>style.visibility</p:attrName>
                                        </p:attrNameLst>
                                      </p:cBhvr>
                                      <p:to>
                                        <p:strVal val="visible"/>
                                      </p:to>
                                    </p:set>
                                    <p:animEffect transition="in" filter="dissolve">
                                      <p:cBhvr>
                                        <p:cTn id="15" dur="500"/>
                                        <p:tgtEl>
                                          <p:spTgt spid="355336"/>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5337"/>
                                        </p:tgtEl>
                                        <p:attrNameLst>
                                          <p:attrName>style.visibility</p:attrName>
                                        </p:attrNameLst>
                                      </p:cBhvr>
                                      <p:to>
                                        <p:strVal val="visible"/>
                                      </p:to>
                                    </p:set>
                                    <p:animEffect transition="in" filter="dissolve">
                                      <p:cBhvr>
                                        <p:cTn id="19" dur="500"/>
                                        <p:tgtEl>
                                          <p:spTgt spid="355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animBg="1" autoUpdateAnimBg="0"/>
      <p:bldP spid="355335" grpId="0" animBg="1" autoUpdateAnimBg="0"/>
      <p:bldP spid="355336" grpId="0" animBg="1" autoUpdateAnimBg="0"/>
      <p:bldP spid="355337"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fld id="{FF80006C-723F-48EA-86D5-674276D5B9A1}" type="slidenum">
              <a:rPr lang="en-US" altLang="en-US"/>
              <a:pPr/>
              <a:t>71</a:t>
            </a:fld>
            <a:endParaRPr lang="en-US" altLang="en-US"/>
          </a:p>
        </p:txBody>
      </p:sp>
      <p:sp>
        <p:nvSpPr>
          <p:cNvPr id="273410" name="Text Box 1026"/>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73411"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414"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273419" name="Object 1035"/>
          <p:cNvGraphicFramePr>
            <a:graphicFrameLocks noChangeAspect="1"/>
          </p:cNvGraphicFramePr>
          <p:nvPr/>
        </p:nvGraphicFramePr>
        <p:xfrm>
          <a:off x="1371600" y="706438"/>
          <a:ext cx="6407150" cy="2722562"/>
        </p:xfrm>
        <a:graphic>
          <a:graphicData uri="http://schemas.openxmlformats.org/presentationml/2006/ole">
            <mc:AlternateContent xmlns:mc="http://schemas.openxmlformats.org/markup-compatibility/2006">
              <mc:Choice xmlns:v="urn:schemas-microsoft-com:vml" Requires="v">
                <p:oleObj spid="_x0000_s521226" name="ISIS/Draw Sketch" r:id="rId3" imgW="4752720" imgH="2019240" progId="ISISServer">
                  <p:embed/>
                </p:oleObj>
              </mc:Choice>
              <mc:Fallback>
                <p:oleObj name="ISIS/Draw Sketch" r:id="rId3" imgW="4752720" imgH="2019240" progId="ISISServer">
                  <p:embed/>
                  <p:pic>
                    <p:nvPicPr>
                      <p:cNvPr id="0" name="Object 10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06438"/>
                        <a:ext cx="6407150" cy="272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420" name="Text Box 1036"/>
          <p:cNvSpPr txBox="1">
            <a:spLocks noChangeArrowheads="1"/>
          </p:cNvSpPr>
          <p:nvPr/>
        </p:nvSpPr>
        <p:spPr bwMode="auto">
          <a:xfrm>
            <a:off x="1676400" y="3657600"/>
            <a:ext cx="69342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X-Client/Server Protocol  acts via TCP/IP</a:t>
            </a:r>
          </a:p>
          <a:p>
            <a:pPr algn="l" rtl="0">
              <a:spcBef>
                <a:spcPct val="50000"/>
              </a:spcBef>
            </a:pPr>
            <a:r>
              <a:rPr lang="en-US" altLang="en-US" sz="2800" b="1">
                <a:solidFill>
                  <a:schemeClr val="bg1"/>
                </a:solidFill>
                <a:latin typeface="Garamond" panose="02020404030301010803" pitchFamily="18" charset="0"/>
              </a:rPr>
              <a:t>X spreads on Internet/Intranet</a:t>
            </a:r>
          </a:p>
          <a:p>
            <a:pPr algn="l" rtl="0">
              <a:spcBef>
                <a:spcPct val="50000"/>
              </a:spcBef>
            </a:pPr>
            <a:r>
              <a:rPr lang="en-US" altLang="en-US" sz="2800" b="1">
                <a:solidFill>
                  <a:schemeClr val="bg1"/>
                </a:solidFill>
                <a:latin typeface="Garamond" panose="02020404030301010803" pitchFamily="18" charset="0"/>
              </a:rPr>
              <a:t>Xdm is X-Daemon, and X is Client program</a:t>
            </a:r>
          </a:p>
          <a:p>
            <a:pPr algn="l" rtl="0">
              <a:spcBef>
                <a:spcPct val="50000"/>
              </a:spcBef>
            </a:pPr>
            <a:r>
              <a:rPr lang="en-US" altLang="en-US" sz="2800" b="1">
                <a:solidFill>
                  <a:schemeClr val="bg1"/>
                </a:solidFill>
                <a:latin typeface="Garamond" panose="02020404030301010803" pitchFamily="18" charset="0"/>
              </a:rPr>
              <a:t>This architecture is OS-Independent</a:t>
            </a:r>
          </a:p>
        </p:txBody>
      </p:sp>
      <p:sp>
        <p:nvSpPr>
          <p:cNvPr id="273421" name="AutoShape 1037" descr="Cork"/>
          <p:cNvSpPr>
            <a:spLocks noChangeArrowheads="1"/>
          </p:cNvSpPr>
          <p:nvPr/>
        </p:nvSpPr>
        <p:spPr bwMode="auto">
          <a:xfrm>
            <a:off x="1066800" y="36576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3422" name="AutoShape 1038" descr="Cork"/>
          <p:cNvSpPr>
            <a:spLocks noChangeArrowheads="1"/>
          </p:cNvSpPr>
          <p:nvPr/>
        </p:nvSpPr>
        <p:spPr bwMode="auto">
          <a:xfrm>
            <a:off x="1066800" y="43434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3423" name="AutoShape 1039" descr="Cork"/>
          <p:cNvSpPr>
            <a:spLocks noChangeArrowheads="1"/>
          </p:cNvSpPr>
          <p:nvPr/>
        </p:nvSpPr>
        <p:spPr bwMode="auto">
          <a:xfrm>
            <a:off x="1066800" y="50292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73424" name="AutoShape 1040" descr="Cork"/>
          <p:cNvSpPr>
            <a:spLocks noChangeArrowheads="1"/>
          </p:cNvSpPr>
          <p:nvPr/>
        </p:nvSpPr>
        <p:spPr bwMode="auto">
          <a:xfrm>
            <a:off x="1066800" y="5638800"/>
            <a:ext cx="457200" cy="381000"/>
          </a:xfrm>
          <a:prstGeom prst="star8">
            <a:avLst>
              <a:gd name="adj" fmla="val 3825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3414"/>
                                        </p:tgtEl>
                                        <p:attrNameLst>
                                          <p:attrName>style.visibility</p:attrName>
                                        </p:attrNameLst>
                                      </p:cBhvr>
                                      <p:to>
                                        <p:strVal val="visible"/>
                                      </p:to>
                                    </p:set>
                                    <p:animEffect transition="in" filter="dissolve">
                                      <p:cBhvr>
                                        <p:cTn id="7" dur="500"/>
                                        <p:tgtEl>
                                          <p:spTgt spid="27341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73421"/>
                                        </p:tgtEl>
                                        <p:attrNameLst>
                                          <p:attrName>style.visibility</p:attrName>
                                        </p:attrNameLst>
                                      </p:cBhvr>
                                      <p:to>
                                        <p:strVal val="visible"/>
                                      </p:to>
                                    </p:set>
                                    <p:animEffect transition="in" filter="dissolve">
                                      <p:cBhvr>
                                        <p:cTn id="11" dur="500"/>
                                        <p:tgtEl>
                                          <p:spTgt spid="273421"/>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73422"/>
                                        </p:tgtEl>
                                        <p:attrNameLst>
                                          <p:attrName>style.visibility</p:attrName>
                                        </p:attrNameLst>
                                      </p:cBhvr>
                                      <p:to>
                                        <p:strVal val="visible"/>
                                      </p:to>
                                    </p:set>
                                    <p:animEffect transition="in" filter="dissolve">
                                      <p:cBhvr>
                                        <p:cTn id="15" dur="500"/>
                                        <p:tgtEl>
                                          <p:spTgt spid="273422"/>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73423"/>
                                        </p:tgtEl>
                                        <p:attrNameLst>
                                          <p:attrName>style.visibility</p:attrName>
                                        </p:attrNameLst>
                                      </p:cBhvr>
                                      <p:to>
                                        <p:strVal val="visible"/>
                                      </p:to>
                                    </p:set>
                                    <p:animEffect transition="in" filter="dissolve">
                                      <p:cBhvr>
                                        <p:cTn id="19" dur="500"/>
                                        <p:tgtEl>
                                          <p:spTgt spid="273423"/>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73424"/>
                                        </p:tgtEl>
                                        <p:attrNameLst>
                                          <p:attrName>style.visibility</p:attrName>
                                        </p:attrNameLst>
                                      </p:cBhvr>
                                      <p:to>
                                        <p:strVal val="visible"/>
                                      </p:to>
                                    </p:set>
                                    <p:animEffect transition="in" filter="dissolve">
                                      <p:cBhvr>
                                        <p:cTn id="23" dur="500"/>
                                        <p:tgtEl>
                                          <p:spTgt spid="273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4" grpId="0" animBg="1" autoUpdateAnimBg="0"/>
      <p:bldP spid="273421" grpId="0" animBg="1" autoUpdateAnimBg="0"/>
      <p:bldP spid="273422" grpId="0" animBg="1" autoUpdateAnimBg="0"/>
      <p:bldP spid="273423" grpId="0" animBg="1" autoUpdateAnimBg="0"/>
      <p:bldP spid="273424"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BE99FE8-4635-4BB3-8860-71E0F6C3E439}" type="slidenum">
              <a:rPr lang="en-US" altLang="en-US"/>
              <a:pPr/>
              <a:t>72</a:t>
            </a:fld>
            <a:endParaRPr lang="en-US" altLang="en-US"/>
          </a:p>
        </p:txBody>
      </p:sp>
      <p:sp>
        <p:nvSpPr>
          <p:cNvPr id="275461" name="Text Box 102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75462" name="Rectangle 103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463" name="AutoShape 1031"/>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275464" name="Object 1032"/>
          <p:cNvGraphicFramePr>
            <a:graphicFrameLocks noChangeAspect="1"/>
          </p:cNvGraphicFramePr>
          <p:nvPr/>
        </p:nvGraphicFramePr>
        <p:xfrm>
          <a:off x="228600" y="838200"/>
          <a:ext cx="8202613" cy="5632450"/>
        </p:xfrm>
        <a:graphic>
          <a:graphicData uri="http://schemas.openxmlformats.org/presentationml/2006/ole">
            <mc:AlternateContent xmlns:mc="http://schemas.openxmlformats.org/markup-compatibility/2006">
              <mc:Choice xmlns:v="urn:schemas-microsoft-com:vml" Requires="v">
                <p:oleObj spid="_x0000_s522250" name="ISIS/Draw Sketch" r:id="rId3" imgW="6838920" imgH="4695480" progId="ISISServer">
                  <p:embed/>
                </p:oleObj>
              </mc:Choice>
              <mc:Fallback>
                <p:oleObj name="ISIS/Draw Sketch" r:id="rId3" imgW="6838920" imgH="4695480" progId="ISISServer">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38200"/>
                        <a:ext cx="8202613"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5463"/>
                                        </p:tgtEl>
                                        <p:attrNameLst>
                                          <p:attrName>style.visibility</p:attrName>
                                        </p:attrNameLst>
                                      </p:cBhvr>
                                      <p:to>
                                        <p:strVal val="visible"/>
                                      </p:to>
                                    </p:set>
                                    <p:animEffect transition="in" filter="dissolve">
                                      <p:cBhvr>
                                        <p:cTn id="7" dur="500"/>
                                        <p:tgtEl>
                                          <p:spTgt spid="275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3"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C5443BE5-C0AF-4043-8A51-E3EFB7278861}" type="slidenum">
              <a:rPr lang="en-US" altLang="en-US"/>
              <a:pPr/>
              <a:t>73</a:t>
            </a:fld>
            <a:endParaRPr lang="en-US" altLang="en-US"/>
          </a:p>
        </p:txBody>
      </p:sp>
      <p:sp>
        <p:nvSpPr>
          <p:cNvPr id="277509" name="Text Box 102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77510" name="Rectangle 103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11" name="AutoShape 1031"/>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277512" name="Object 1032"/>
          <p:cNvGraphicFramePr>
            <a:graphicFrameLocks noChangeAspect="1"/>
          </p:cNvGraphicFramePr>
          <p:nvPr/>
        </p:nvGraphicFramePr>
        <p:xfrm>
          <a:off x="228600" y="914400"/>
          <a:ext cx="7880350" cy="5072063"/>
        </p:xfrm>
        <a:graphic>
          <a:graphicData uri="http://schemas.openxmlformats.org/presentationml/2006/ole">
            <mc:AlternateContent xmlns:mc="http://schemas.openxmlformats.org/markup-compatibility/2006">
              <mc:Choice xmlns:v="urn:schemas-microsoft-com:vml" Requires="v">
                <p:oleObj spid="_x0000_s523304" name="Bitmap Image" r:id="rId3" imgW="7163800" imgH="4610744" progId="Paint.Picture">
                  <p:embed/>
                </p:oleObj>
              </mc:Choice>
              <mc:Fallback>
                <p:oleObj name="Bitmap Image" r:id="rId3" imgW="7163800" imgH="4610744" progId="Paint.Picture">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14400"/>
                        <a:ext cx="7880350" cy="507206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3" name="Object 1033"/>
          <p:cNvGraphicFramePr>
            <a:graphicFrameLocks noChangeAspect="1"/>
          </p:cNvGraphicFramePr>
          <p:nvPr/>
        </p:nvGraphicFramePr>
        <p:xfrm>
          <a:off x="914400" y="990600"/>
          <a:ext cx="1524000" cy="241300"/>
        </p:xfrm>
        <a:graphic>
          <a:graphicData uri="http://schemas.openxmlformats.org/presentationml/2006/ole">
            <mc:AlternateContent xmlns:mc="http://schemas.openxmlformats.org/markup-compatibility/2006">
              <mc:Choice xmlns:v="urn:schemas-microsoft-com:vml" Requires="v">
                <p:oleObj spid="_x0000_s523305" name="ISIS/Draw Sketch" r:id="rId5" imgW="561960" imgH="180720" progId="ISISServer">
                  <p:embed/>
                </p:oleObj>
              </mc:Choice>
              <mc:Fallback>
                <p:oleObj name="ISIS/Draw Sketch" r:id="rId5" imgW="561960" imgH="180720" progId="ISISServer">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990600"/>
                        <a:ext cx="15240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4" name="Object 1034"/>
          <p:cNvGraphicFramePr>
            <a:graphicFrameLocks noChangeAspect="1"/>
          </p:cNvGraphicFramePr>
          <p:nvPr/>
        </p:nvGraphicFramePr>
        <p:xfrm>
          <a:off x="5715000" y="3429000"/>
          <a:ext cx="1571625" cy="257175"/>
        </p:xfrm>
        <a:graphic>
          <a:graphicData uri="http://schemas.openxmlformats.org/presentationml/2006/ole">
            <mc:AlternateContent xmlns:mc="http://schemas.openxmlformats.org/markup-compatibility/2006">
              <mc:Choice xmlns:v="urn:schemas-microsoft-com:vml" Requires="v">
                <p:oleObj spid="_x0000_s523306" name="ISIS/Draw Sketch" r:id="rId7" imgW="580680" imgH="190440" progId="ISISServer">
                  <p:embed/>
                </p:oleObj>
              </mc:Choice>
              <mc:Fallback>
                <p:oleObj name="ISIS/Draw Sketch" r:id="rId7" imgW="580680" imgH="190440" progId="ISISServer">
                  <p:embed/>
                  <p:pic>
                    <p:nvPicPr>
                      <p:cNvPr id="0" name="Object 10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429000"/>
                        <a:ext cx="157162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5" name="Object 1035"/>
          <p:cNvGraphicFramePr>
            <a:graphicFrameLocks noChangeAspect="1"/>
          </p:cNvGraphicFramePr>
          <p:nvPr/>
        </p:nvGraphicFramePr>
        <p:xfrm>
          <a:off x="3276600" y="2286000"/>
          <a:ext cx="1054100" cy="266700"/>
        </p:xfrm>
        <a:graphic>
          <a:graphicData uri="http://schemas.openxmlformats.org/presentationml/2006/ole">
            <mc:AlternateContent xmlns:mc="http://schemas.openxmlformats.org/markup-compatibility/2006">
              <mc:Choice xmlns:v="urn:schemas-microsoft-com:vml" Requires="v">
                <p:oleObj spid="_x0000_s523307" name="ISIS/Draw Sketch" r:id="rId9" imgW="390240" imgH="199800" progId="ISISServer">
                  <p:embed/>
                </p:oleObj>
              </mc:Choice>
              <mc:Fallback>
                <p:oleObj name="ISIS/Draw Sketch" r:id="rId9" imgW="390240" imgH="199800" progId="ISISServer">
                  <p:embed/>
                  <p:pic>
                    <p:nvPicPr>
                      <p:cNvPr id="0" name="Object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2286000"/>
                        <a:ext cx="10541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7511"/>
                                        </p:tgtEl>
                                        <p:attrNameLst>
                                          <p:attrName>style.visibility</p:attrName>
                                        </p:attrNameLst>
                                      </p:cBhvr>
                                      <p:to>
                                        <p:strVal val="visible"/>
                                      </p:to>
                                    </p:set>
                                    <p:animEffect transition="in" filter="dissolve">
                                      <p:cBhvr>
                                        <p:cTn id="7" dur="500"/>
                                        <p:tgtEl>
                                          <p:spTgt spid="277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1"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E07FAE0-C9BE-4203-A912-A437A5509ADE}" type="slidenum">
              <a:rPr lang="en-US" altLang="en-US"/>
              <a:pPr/>
              <a:t>74</a:t>
            </a:fld>
            <a:endParaRPr lang="en-US" altLang="en-US"/>
          </a:p>
        </p:txBody>
      </p:sp>
      <p:pic>
        <p:nvPicPr>
          <p:cNvPr id="2089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591300" cy="529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13" name="Text Box 1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08914" name="Rectangle 1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915" name="AutoShape 1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8915"/>
                                        </p:tgtEl>
                                        <p:attrNameLst>
                                          <p:attrName>style.visibility</p:attrName>
                                        </p:attrNameLst>
                                      </p:cBhvr>
                                      <p:to>
                                        <p:strVal val="visible"/>
                                      </p:to>
                                    </p:set>
                                    <p:animEffect transition="in" filter="dissolve">
                                      <p:cBhvr>
                                        <p:cTn id="7" dur="500"/>
                                        <p:tgtEl>
                                          <p:spTgt spid="20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5"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79A2C4F1-906C-4A0B-BF0B-72C331315887}" type="slidenum">
              <a:rPr lang="en-US" altLang="en-US"/>
              <a:pPr/>
              <a:t>75</a:t>
            </a:fld>
            <a:endParaRPr lang="en-US" altLang="en-US"/>
          </a:p>
        </p:txBody>
      </p:sp>
      <p:pic>
        <p:nvPicPr>
          <p:cNvPr id="2191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50831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0"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19141"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4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9142"/>
                                        </p:tgtEl>
                                        <p:attrNameLst>
                                          <p:attrName>style.visibility</p:attrName>
                                        </p:attrNameLst>
                                      </p:cBhvr>
                                      <p:to>
                                        <p:strVal val="visible"/>
                                      </p:to>
                                    </p:set>
                                    <p:animEffect transition="in" filter="dissolve">
                                      <p:cBhvr>
                                        <p:cTn id="7" dur="500"/>
                                        <p:tgtEl>
                                          <p:spTgt spid="219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EA4432C-68EF-4ED3-93E6-483E8BB58811}" type="slidenum">
              <a:rPr lang="en-US" altLang="en-US"/>
              <a:pPr/>
              <a:t>76</a:t>
            </a:fld>
            <a:endParaRPr lang="en-US" altLang="en-US"/>
          </a:p>
        </p:txBody>
      </p:sp>
      <p:pic>
        <p:nvPicPr>
          <p:cNvPr id="2211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50831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118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2118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19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dissolve">
                                      <p:cBhvr>
                                        <p:cTn id="7" dur="500"/>
                                        <p:tgtEl>
                                          <p:spTgt spid="221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F0E237F-F974-491F-B18F-768311D6ACB5}" type="slidenum">
              <a:rPr lang="en-US" altLang="en-US"/>
              <a:pPr/>
              <a:t>77</a:t>
            </a:fld>
            <a:endParaRPr lang="en-US" altLang="en-US"/>
          </a:p>
        </p:txBody>
      </p:sp>
      <p:pic>
        <p:nvPicPr>
          <p:cNvPr id="210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591300" cy="529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4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1094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0950"/>
                                        </p:tgtEl>
                                        <p:attrNameLst>
                                          <p:attrName>style.visibility</p:attrName>
                                        </p:attrNameLst>
                                      </p:cBhvr>
                                      <p:to>
                                        <p:strVal val="visible"/>
                                      </p:to>
                                    </p:set>
                                    <p:animEffect transition="in" filter="dissolve">
                                      <p:cBhvr>
                                        <p:cTn id="7" dur="500"/>
                                        <p:tgtEl>
                                          <p:spTgt spid="210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87B59E6-DA7D-429A-8D79-DE98A5FDCA08}" type="slidenum">
              <a:rPr lang="en-US" altLang="en-US"/>
              <a:pPr/>
              <a:t>78</a:t>
            </a:fld>
            <a:endParaRPr lang="en-US" altLang="en-US"/>
          </a:p>
        </p:txBody>
      </p:sp>
      <p:pic>
        <p:nvPicPr>
          <p:cNvPr id="212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5913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299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1299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99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2998"/>
                                        </p:tgtEl>
                                        <p:attrNameLst>
                                          <p:attrName>style.visibility</p:attrName>
                                        </p:attrNameLst>
                                      </p:cBhvr>
                                      <p:to>
                                        <p:strVal val="visible"/>
                                      </p:to>
                                    </p:set>
                                    <p:animEffect transition="in" filter="dissolve">
                                      <p:cBhvr>
                                        <p:cTn id="7" dur="500"/>
                                        <p:tgtEl>
                                          <p:spTgt spid="212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8"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BEFEAEFB-C2DA-4795-ABEB-796A2BE94C94}" type="slidenum">
              <a:rPr lang="en-US" altLang="en-US"/>
              <a:pPr/>
              <a:t>79</a:t>
            </a:fld>
            <a:endParaRPr lang="en-US" altLang="en-US"/>
          </a:p>
        </p:txBody>
      </p:sp>
      <p:pic>
        <p:nvPicPr>
          <p:cNvPr id="215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65913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44"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1504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4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5046"/>
                                        </p:tgtEl>
                                        <p:attrNameLst>
                                          <p:attrName>style.visibility</p:attrName>
                                        </p:attrNameLst>
                                      </p:cBhvr>
                                      <p:to>
                                        <p:strVal val="visible"/>
                                      </p:to>
                                    </p:set>
                                    <p:animEffect transition="in" filter="dissolve">
                                      <p:cBhvr>
                                        <p:cTn id="7" dur="500"/>
                                        <p:tgtEl>
                                          <p:spTgt spid="215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D7F51EE8-CBDD-4B45-B394-DA25B96ECBB4}" type="slidenum">
              <a:rPr lang="en-US" altLang="en-US"/>
              <a:pPr/>
              <a:t>8</a:t>
            </a:fld>
            <a:endParaRPr lang="en-US" altLang="en-US"/>
          </a:p>
        </p:txBody>
      </p:sp>
      <p:sp>
        <p:nvSpPr>
          <p:cNvPr id="267266" name="Text Box 1026"/>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Introduction          Wide Spread CAD Tools</a:t>
            </a:r>
          </a:p>
        </p:txBody>
      </p:sp>
      <p:sp>
        <p:nvSpPr>
          <p:cNvPr id="267267" name="Rectangle 102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268" name="Text Box 1028"/>
          <p:cNvSpPr txBox="1">
            <a:spLocks noChangeArrowheads="1"/>
          </p:cNvSpPr>
          <p:nvPr/>
        </p:nvSpPr>
        <p:spPr bwMode="auto">
          <a:xfrm>
            <a:off x="1600200" y="990600"/>
            <a:ext cx="5791200" cy="564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Scope of Applications</a:t>
            </a:r>
          </a:p>
          <a:p>
            <a:pPr algn="l" rtl="0">
              <a:spcBef>
                <a:spcPct val="50000"/>
              </a:spcBef>
            </a:pPr>
            <a:r>
              <a:rPr lang="en-US" altLang="en-US" sz="2800" b="1">
                <a:solidFill>
                  <a:schemeClr val="bg1"/>
                </a:solidFill>
                <a:latin typeface="Garamond" panose="02020404030301010803" pitchFamily="18" charset="0"/>
              </a:rPr>
              <a:t>	*. Physical Level </a:t>
            </a:r>
          </a:p>
          <a:p>
            <a:pPr algn="l" rtl="0">
              <a:spcBef>
                <a:spcPct val="50000"/>
              </a:spcBef>
            </a:pPr>
            <a:r>
              <a:rPr lang="en-US" altLang="en-US" sz="2800" b="1">
                <a:solidFill>
                  <a:schemeClr val="bg1"/>
                </a:solidFill>
                <a:latin typeface="Garamond" panose="02020404030301010803" pitchFamily="18" charset="0"/>
              </a:rPr>
              <a:t>	*. Transistor Level</a:t>
            </a:r>
          </a:p>
          <a:p>
            <a:pPr algn="l" rtl="0">
              <a:spcBef>
                <a:spcPct val="50000"/>
              </a:spcBef>
            </a:pPr>
            <a:r>
              <a:rPr lang="en-US" altLang="en-US" sz="2800" b="1">
                <a:solidFill>
                  <a:schemeClr val="bg1"/>
                </a:solidFill>
                <a:latin typeface="Garamond" panose="02020404030301010803" pitchFamily="18" charset="0"/>
              </a:rPr>
              <a:t>	*. Gate Level</a:t>
            </a:r>
          </a:p>
          <a:p>
            <a:pPr algn="l" rtl="0">
              <a:spcBef>
                <a:spcPct val="50000"/>
              </a:spcBef>
            </a:pPr>
            <a:r>
              <a:rPr lang="en-US" altLang="en-US" sz="2800" b="1">
                <a:solidFill>
                  <a:schemeClr val="bg1"/>
                </a:solidFill>
                <a:latin typeface="Garamond" panose="02020404030301010803" pitchFamily="18" charset="0"/>
              </a:rPr>
              <a:t>	*. Register Transfer Level</a:t>
            </a:r>
          </a:p>
          <a:p>
            <a:pPr algn="l" rtl="0">
              <a:spcBef>
                <a:spcPct val="50000"/>
              </a:spcBef>
            </a:pPr>
            <a:r>
              <a:rPr lang="en-US" altLang="en-US" sz="2800" b="1">
                <a:solidFill>
                  <a:schemeClr val="bg1"/>
                </a:solidFill>
                <a:latin typeface="Garamond" panose="02020404030301010803" pitchFamily="18" charset="0"/>
              </a:rPr>
              <a:t>	*. Sub-System Level</a:t>
            </a:r>
          </a:p>
          <a:p>
            <a:pPr algn="l" rtl="0">
              <a:spcBef>
                <a:spcPct val="50000"/>
              </a:spcBef>
            </a:pPr>
            <a:r>
              <a:rPr lang="en-US" altLang="en-US" sz="2800" b="1">
                <a:solidFill>
                  <a:schemeClr val="bg1"/>
                </a:solidFill>
                <a:latin typeface="Garamond" panose="02020404030301010803" pitchFamily="18" charset="0"/>
              </a:rPr>
              <a:t>	*. Chip Level</a:t>
            </a:r>
          </a:p>
          <a:p>
            <a:pPr algn="l" rtl="0">
              <a:spcBef>
                <a:spcPct val="50000"/>
              </a:spcBef>
            </a:pPr>
            <a:r>
              <a:rPr lang="en-US" altLang="en-US" sz="2800" b="1">
                <a:solidFill>
                  <a:schemeClr val="bg1"/>
                </a:solidFill>
                <a:latin typeface="Garamond" panose="02020404030301010803" pitchFamily="18" charset="0"/>
              </a:rPr>
              <a:t>	*. Multi-Chip Modulus </a:t>
            </a:r>
          </a:p>
          <a:p>
            <a:pPr algn="l" rtl="0">
              <a:spcBef>
                <a:spcPct val="50000"/>
              </a:spcBef>
            </a:pPr>
            <a:r>
              <a:rPr lang="en-US" altLang="en-US" sz="2800" b="1">
                <a:solidFill>
                  <a:schemeClr val="bg1"/>
                </a:solidFill>
                <a:latin typeface="Garamond" panose="02020404030301010803" pitchFamily="18" charset="0"/>
              </a:rPr>
              <a:t>	*. System Level ( Board Level)</a:t>
            </a:r>
          </a:p>
        </p:txBody>
      </p:sp>
      <p:sp>
        <p:nvSpPr>
          <p:cNvPr id="267269" name="AutoShape 1029"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7270" name="AutoShape 1030"/>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67272" name="Picture 1032" descr="C:\Program Files\Microsoft Office\Clipart\Popular\ARROWS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838200"/>
            <a:ext cx="16922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7270"/>
                                        </p:tgtEl>
                                        <p:attrNameLst>
                                          <p:attrName>style.visibility</p:attrName>
                                        </p:attrNameLst>
                                      </p:cBhvr>
                                      <p:to>
                                        <p:strVal val="visible"/>
                                      </p:to>
                                    </p:set>
                                    <p:animEffect transition="in" filter="dissolve">
                                      <p:cBhvr>
                                        <p:cTn id="7" dur="500"/>
                                        <p:tgtEl>
                                          <p:spTgt spid="26727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7269"/>
                                        </p:tgtEl>
                                        <p:attrNameLst>
                                          <p:attrName>style.visibility</p:attrName>
                                        </p:attrNameLst>
                                      </p:cBhvr>
                                      <p:to>
                                        <p:strVal val="visible"/>
                                      </p:to>
                                    </p:set>
                                    <p:animEffect transition="in" filter="dissolve">
                                      <p:cBhvr>
                                        <p:cTn id="11" dur="500"/>
                                        <p:tgtEl>
                                          <p:spTgt spid="267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autoUpdateAnimBg="0"/>
      <p:bldP spid="267270"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8FB0DB2-2448-4177-A271-DEB0FFC9BDC4}" type="slidenum">
              <a:rPr lang="en-US" altLang="en-US"/>
              <a:pPr/>
              <a:t>80</a:t>
            </a:fld>
            <a:endParaRPr lang="en-US" altLang="en-US"/>
          </a:p>
        </p:txBody>
      </p:sp>
      <p:pic>
        <p:nvPicPr>
          <p:cNvPr id="217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65913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092"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17093"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09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dissolve">
                                      <p:cBhvr>
                                        <p:cTn id="7" dur="500"/>
                                        <p:tgtEl>
                                          <p:spTgt spid="217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4"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56A433A-5E54-4D11-A2F9-8EC09659404A}" type="slidenum">
              <a:rPr lang="en-US" altLang="en-US"/>
              <a:pPr/>
              <a:t>81</a:t>
            </a:fld>
            <a:endParaRPr lang="en-US" altLang="en-US"/>
          </a:p>
        </p:txBody>
      </p:sp>
      <p:pic>
        <p:nvPicPr>
          <p:cNvPr id="2232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7623175" cy="571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323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2323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3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3238"/>
                                        </p:tgtEl>
                                        <p:attrNameLst>
                                          <p:attrName>style.visibility</p:attrName>
                                        </p:attrNameLst>
                                      </p:cBhvr>
                                      <p:to>
                                        <p:strVal val="visible"/>
                                      </p:to>
                                    </p:set>
                                    <p:animEffect transition="in" filter="dissolve">
                                      <p:cBhvr>
                                        <p:cTn id="7" dur="500"/>
                                        <p:tgtEl>
                                          <p:spTgt spid="223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8"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3368000-CA85-4DC4-B473-9F8D96C240B1}" type="slidenum">
              <a:rPr lang="en-US" altLang="en-US"/>
              <a:pPr/>
              <a:t>82</a:t>
            </a:fld>
            <a:endParaRPr lang="en-US" altLang="en-US"/>
          </a:p>
        </p:txBody>
      </p:sp>
      <p:pic>
        <p:nvPicPr>
          <p:cNvPr id="225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3175" cy="548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284"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25285"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86"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5286"/>
                                        </p:tgtEl>
                                        <p:attrNameLst>
                                          <p:attrName>style.visibility</p:attrName>
                                        </p:attrNameLst>
                                      </p:cBhvr>
                                      <p:to>
                                        <p:strVal val="visible"/>
                                      </p:to>
                                    </p:set>
                                    <p:animEffect transition="in" filter="dissolve">
                                      <p:cBhvr>
                                        <p:cTn id="7"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6"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3209863A-8AE1-411B-9196-DE33B3314CA4}" type="slidenum">
              <a:rPr lang="en-US" altLang="en-US"/>
              <a:pPr/>
              <a:t>83</a:t>
            </a:fld>
            <a:endParaRPr lang="en-US" altLang="en-US"/>
          </a:p>
        </p:txBody>
      </p:sp>
      <p:pic>
        <p:nvPicPr>
          <p:cNvPr id="227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3175" cy="548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332"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27333"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4"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7334"/>
                                        </p:tgtEl>
                                        <p:attrNameLst>
                                          <p:attrName>style.visibility</p:attrName>
                                        </p:attrNameLst>
                                      </p:cBhvr>
                                      <p:to>
                                        <p:strVal val="visible"/>
                                      </p:to>
                                    </p:set>
                                    <p:animEffect transition="in" filter="dissolve">
                                      <p:cBhvr>
                                        <p:cTn id="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9E99FA0-04C8-476D-8190-1F51F8316208}" type="slidenum">
              <a:rPr lang="en-US" altLang="en-US"/>
              <a:pPr/>
              <a:t>84</a:t>
            </a:fld>
            <a:endParaRPr lang="en-US" altLang="en-US"/>
          </a:p>
        </p:txBody>
      </p:sp>
      <p:pic>
        <p:nvPicPr>
          <p:cNvPr id="2293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9380"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29381"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82"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9382"/>
                                        </p:tgtEl>
                                        <p:attrNameLst>
                                          <p:attrName>style.visibility</p:attrName>
                                        </p:attrNameLst>
                                      </p:cBhvr>
                                      <p:to>
                                        <p:strVal val="visible"/>
                                      </p:to>
                                    </p:set>
                                    <p:animEffect transition="in" filter="dissolve">
                                      <p:cBhvr>
                                        <p:cTn id="7" dur="500"/>
                                        <p:tgtEl>
                                          <p:spTgt spid="229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2"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1C1F623-A918-42F7-A140-0C8329AEFF80}" type="slidenum">
              <a:rPr lang="en-US" altLang="en-US"/>
              <a:pPr/>
              <a:t>85</a:t>
            </a:fld>
            <a:endParaRPr lang="en-US" altLang="en-US"/>
          </a:p>
        </p:txBody>
      </p:sp>
      <p:pic>
        <p:nvPicPr>
          <p:cNvPr id="231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142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3142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1430"/>
                                        </p:tgtEl>
                                        <p:attrNameLst>
                                          <p:attrName>style.visibility</p:attrName>
                                        </p:attrNameLst>
                                      </p:cBhvr>
                                      <p:to>
                                        <p:strVal val="visible"/>
                                      </p:to>
                                    </p:set>
                                    <p:animEffect transition="in" filter="dissolve">
                                      <p:cBhvr>
                                        <p:cTn id="7" dur="500"/>
                                        <p:tgtEl>
                                          <p:spTgt spid="231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0"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1AD32B-8C4E-4810-8DCD-8C1A8D119A93}" type="slidenum">
              <a:rPr lang="en-US" altLang="en-US"/>
              <a:pPr/>
              <a:t>86</a:t>
            </a:fld>
            <a:endParaRPr lang="en-US" altLang="en-US"/>
          </a:p>
        </p:txBody>
      </p:sp>
      <p:pic>
        <p:nvPicPr>
          <p:cNvPr id="2334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347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3347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47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3478"/>
                                        </p:tgtEl>
                                        <p:attrNameLst>
                                          <p:attrName>style.visibility</p:attrName>
                                        </p:attrNameLst>
                                      </p:cBhvr>
                                      <p:to>
                                        <p:strVal val="visible"/>
                                      </p:to>
                                    </p:set>
                                    <p:animEffect transition="in" filter="dissolve">
                                      <p:cBhvr>
                                        <p:cTn id="7" dur="500"/>
                                        <p:tgtEl>
                                          <p:spTgt spid="23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8"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2CE1F8F-1962-4024-BA1A-CC3883E89035}" type="slidenum">
              <a:rPr lang="en-US" altLang="en-US"/>
              <a:pPr/>
              <a:t>87</a:t>
            </a:fld>
            <a:endParaRPr lang="en-US" altLang="en-US"/>
          </a:p>
        </p:txBody>
      </p:sp>
      <p:pic>
        <p:nvPicPr>
          <p:cNvPr id="235523"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24" name="Text Box 2052"/>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35525" name="Rectangle 2053"/>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26" name="AutoShape 205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5526"/>
                                        </p:tgtEl>
                                        <p:attrNameLst>
                                          <p:attrName>style.visibility</p:attrName>
                                        </p:attrNameLst>
                                      </p:cBhvr>
                                      <p:to>
                                        <p:strVal val="visible"/>
                                      </p:to>
                                    </p:set>
                                    <p:animEffect transition="in" filter="dissolve">
                                      <p:cBhvr>
                                        <p:cTn id="7" dur="500"/>
                                        <p:tgtEl>
                                          <p:spTgt spid="235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6"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CAF3545-7F9E-480E-966A-02D02DE156E5}" type="slidenum">
              <a:rPr lang="en-US" altLang="en-US"/>
              <a:pPr/>
              <a:t>88</a:t>
            </a:fld>
            <a:endParaRPr lang="en-US" altLang="en-US"/>
          </a:p>
        </p:txBody>
      </p:sp>
      <p:pic>
        <p:nvPicPr>
          <p:cNvPr id="2375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7573"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37574"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575"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7575"/>
                                        </p:tgtEl>
                                        <p:attrNameLst>
                                          <p:attrName>style.visibility</p:attrName>
                                        </p:attrNameLst>
                                      </p:cBhvr>
                                      <p:to>
                                        <p:strVal val="visible"/>
                                      </p:to>
                                    </p:set>
                                    <p:animEffect transition="in" filter="dissolve">
                                      <p:cBhvr>
                                        <p:cTn id="7" dur="500"/>
                                        <p:tgtEl>
                                          <p:spTgt spid="237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5"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C7101752-AC69-40B8-874F-46ECA2191A62}" type="slidenum">
              <a:rPr lang="en-US" altLang="en-US"/>
              <a:pPr/>
              <a:t>89</a:t>
            </a:fld>
            <a:endParaRPr lang="en-US" altLang="en-US"/>
          </a:p>
        </p:txBody>
      </p:sp>
      <p:pic>
        <p:nvPicPr>
          <p:cNvPr id="241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1668"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41669"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670"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dissolve">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CA17EB05-E23B-438C-9C71-D83804138CD5}" type="slidenum">
              <a:rPr lang="en-US" altLang="en-US"/>
              <a:pPr/>
              <a:t>9</a:t>
            </a:fld>
            <a:endParaRPr lang="en-US" altLang="en-US"/>
          </a:p>
        </p:txBody>
      </p:sp>
      <p:sp>
        <p:nvSpPr>
          <p:cNvPr id="269314" name="Text Box 2050"/>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Introduction          Wide Spread CAD Tools</a:t>
            </a:r>
          </a:p>
        </p:txBody>
      </p:sp>
      <p:sp>
        <p:nvSpPr>
          <p:cNvPr id="269315"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316" name="Text Box 2052"/>
          <p:cNvSpPr txBox="1">
            <a:spLocks noChangeArrowheads="1"/>
          </p:cNvSpPr>
          <p:nvPr/>
        </p:nvSpPr>
        <p:spPr bwMode="auto">
          <a:xfrm>
            <a:off x="1600200" y="990600"/>
            <a:ext cx="5791200" cy="436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Type of Applications</a:t>
            </a:r>
          </a:p>
          <a:p>
            <a:pPr algn="l" rtl="0">
              <a:spcBef>
                <a:spcPct val="50000"/>
              </a:spcBef>
            </a:pPr>
            <a:r>
              <a:rPr lang="en-US" altLang="en-US" sz="2800" b="1">
                <a:solidFill>
                  <a:schemeClr val="bg1"/>
                </a:solidFill>
                <a:latin typeface="Garamond" panose="02020404030301010803" pitchFamily="18" charset="0"/>
              </a:rPr>
              <a:t>	*. Analog </a:t>
            </a:r>
          </a:p>
          <a:p>
            <a:pPr algn="l" rtl="0">
              <a:spcBef>
                <a:spcPct val="50000"/>
              </a:spcBef>
            </a:pPr>
            <a:r>
              <a:rPr lang="en-US" altLang="en-US" sz="2800" b="1">
                <a:solidFill>
                  <a:schemeClr val="bg1"/>
                </a:solidFill>
                <a:latin typeface="Garamond" panose="02020404030301010803" pitchFamily="18" charset="0"/>
              </a:rPr>
              <a:t>	*. Digital</a:t>
            </a:r>
          </a:p>
          <a:p>
            <a:pPr algn="l" rtl="0">
              <a:spcBef>
                <a:spcPct val="50000"/>
              </a:spcBef>
            </a:pPr>
            <a:r>
              <a:rPr lang="en-US" altLang="en-US" sz="2800" b="1">
                <a:solidFill>
                  <a:schemeClr val="bg1"/>
                </a:solidFill>
                <a:latin typeface="Garamond" panose="02020404030301010803" pitchFamily="18" charset="0"/>
              </a:rPr>
              <a:t>	*. Mixed Mode</a:t>
            </a:r>
          </a:p>
          <a:p>
            <a:pPr algn="l" rtl="0">
              <a:spcBef>
                <a:spcPct val="50000"/>
              </a:spcBef>
            </a:pPr>
            <a:r>
              <a:rPr lang="en-US" altLang="en-US" sz="2800" b="1">
                <a:solidFill>
                  <a:schemeClr val="bg1"/>
                </a:solidFill>
                <a:latin typeface="Garamond" panose="02020404030301010803" pitchFamily="18" charset="0"/>
              </a:rPr>
              <a:t>	*. MEMS</a:t>
            </a:r>
          </a:p>
          <a:p>
            <a:pPr algn="l" rtl="0">
              <a:spcBef>
                <a:spcPct val="50000"/>
              </a:spcBef>
            </a:pPr>
            <a:r>
              <a:rPr lang="en-US" altLang="en-US" sz="2800" b="1">
                <a:solidFill>
                  <a:schemeClr val="bg1"/>
                </a:solidFill>
                <a:latin typeface="Garamond" panose="02020404030301010803" pitchFamily="18" charset="0"/>
              </a:rPr>
              <a:t>	*. Electro-Optical</a:t>
            </a:r>
          </a:p>
          <a:p>
            <a:pPr algn="l" rtl="0">
              <a:spcBef>
                <a:spcPct val="50000"/>
              </a:spcBef>
            </a:pPr>
            <a:r>
              <a:rPr lang="en-US" altLang="en-US" sz="2800" b="1">
                <a:solidFill>
                  <a:schemeClr val="bg1"/>
                </a:solidFill>
                <a:latin typeface="Garamond" panose="02020404030301010803" pitchFamily="18" charset="0"/>
              </a:rPr>
              <a:t>	*. Bio-Electronics</a:t>
            </a:r>
          </a:p>
        </p:txBody>
      </p:sp>
      <p:sp>
        <p:nvSpPr>
          <p:cNvPr id="269317" name="AutoShape 2053" descr="Cork"/>
          <p:cNvSpPr>
            <a:spLocks noChangeArrowheads="1"/>
          </p:cNvSpPr>
          <p:nvPr/>
        </p:nvSpPr>
        <p:spPr bwMode="auto">
          <a:xfrm>
            <a:off x="1066800" y="1066800"/>
            <a:ext cx="457200" cy="381000"/>
          </a:xfrm>
          <a:prstGeom prst="star8">
            <a:avLst>
              <a:gd name="adj" fmla="val 3825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269318" name="AutoShape 205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pic>
        <p:nvPicPr>
          <p:cNvPr id="269319" name="Picture 2055" descr="C:\Program Files\Microsoft Office\Clipart\Popular\ARROWS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838200"/>
            <a:ext cx="16922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9318"/>
                                        </p:tgtEl>
                                        <p:attrNameLst>
                                          <p:attrName>style.visibility</p:attrName>
                                        </p:attrNameLst>
                                      </p:cBhvr>
                                      <p:to>
                                        <p:strVal val="visible"/>
                                      </p:to>
                                    </p:set>
                                    <p:animEffect transition="in" filter="dissolve">
                                      <p:cBhvr>
                                        <p:cTn id="7" dur="500"/>
                                        <p:tgtEl>
                                          <p:spTgt spid="26931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9317"/>
                                        </p:tgtEl>
                                        <p:attrNameLst>
                                          <p:attrName>style.visibility</p:attrName>
                                        </p:attrNameLst>
                                      </p:cBhvr>
                                      <p:to>
                                        <p:strVal val="visible"/>
                                      </p:to>
                                    </p:set>
                                    <p:animEffect transition="in" filter="dissolve">
                                      <p:cBhvr>
                                        <p:cTn id="11" dur="500"/>
                                        <p:tgtEl>
                                          <p:spTgt spid="269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7" grpId="0" animBg="1" autoUpdateAnimBg="0"/>
      <p:bldP spid="269318"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3AF6C9B-46AB-4789-B60B-823C6AEBFCB7}" type="slidenum">
              <a:rPr lang="en-US" altLang="en-US"/>
              <a:pPr/>
              <a:t>90</a:t>
            </a:fld>
            <a:endParaRPr lang="en-US" altLang="en-US"/>
          </a:p>
        </p:txBody>
      </p:sp>
      <p:pic>
        <p:nvPicPr>
          <p:cNvPr id="2437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371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4371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1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3718"/>
                                        </p:tgtEl>
                                        <p:attrNameLst>
                                          <p:attrName>style.visibility</p:attrName>
                                        </p:attrNameLst>
                                      </p:cBhvr>
                                      <p:to>
                                        <p:strVal val="visible"/>
                                      </p:to>
                                    </p:set>
                                    <p:animEffect transition="in" filter="dissolve">
                                      <p:cBhvr>
                                        <p:cTn id="7" dur="500"/>
                                        <p:tgtEl>
                                          <p:spTgt spid="243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8"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2EF7D827-CAF1-4EEB-989B-23021AB88009}" type="slidenum">
              <a:rPr lang="en-US" altLang="en-US"/>
              <a:pPr/>
              <a:t>91</a:t>
            </a:fld>
            <a:endParaRPr lang="en-US" altLang="en-US"/>
          </a:p>
        </p:txBody>
      </p:sp>
      <p:pic>
        <p:nvPicPr>
          <p:cNvPr id="245763"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429000"/>
            <a:ext cx="6207125"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4"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762000"/>
            <a:ext cx="4516438"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65" name="Text Box 102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45766" name="Rectangle 103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67" name="AutoShape 1031"/>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5767"/>
                                        </p:tgtEl>
                                        <p:attrNameLst>
                                          <p:attrName>style.visibility</p:attrName>
                                        </p:attrNameLst>
                                      </p:cBhvr>
                                      <p:to>
                                        <p:strVal val="visible"/>
                                      </p:to>
                                    </p:set>
                                    <p:animEffect transition="in" filter="dissolve">
                                      <p:cBhvr>
                                        <p:cTn id="7" dur="500"/>
                                        <p:tgtEl>
                                          <p:spTgt spid="245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7"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4E40535-1968-4742-8109-5DAF98A62D1A}" type="slidenum">
              <a:rPr lang="en-US" altLang="en-US"/>
              <a:pPr/>
              <a:t>92</a:t>
            </a:fld>
            <a:endParaRPr lang="en-US" altLang="en-US"/>
          </a:p>
        </p:txBody>
      </p:sp>
      <p:pic>
        <p:nvPicPr>
          <p:cNvPr id="2478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7815" name="Text Box 7"/>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47816" name="Rectangle 8"/>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817" name="AutoShape 9"/>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7817"/>
                                        </p:tgtEl>
                                        <p:attrNameLst>
                                          <p:attrName>style.visibility</p:attrName>
                                        </p:attrNameLst>
                                      </p:cBhvr>
                                      <p:to>
                                        <p:strVal val="visible"/>
                                      </p:to>
                                    </p:set>
                                    <p:animEffect transition="in" filter="dissolve">
                                      <p:cBhvr>
                                        <p:cTn id="7" dur="500"/>
                                        <p:tgtEl>
                                          <p:spTgt spid="24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7"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308C7D1-3151-4A7F-A7EE-13D359F21330}" type="slidenum">
              <a:rPr lang="en-US" altLang="en-US"/>
              <a:pPr/>
              <a:t>93</a:t>
            </a:fld>
            <a:endParaRPr lang="en-US" altLang="en-US"/>
          </a:p>
        </p:txBody>
      </p:sp>
      <p:pic>
        <p:nvPicPr>
          <p:cNvPr id="2498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9862" name="Text Box 6"/>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49863" name="Rectangle 7"/>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864" name="AutoShape 8"/>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9864"/>
                                        </p:tgtEl>
                                        <p:attrNameLst>
                                          <p:attrName>style.visibility</p:attrName>
                                        </p:attrNameLst>
                                      </p:cBhvr>
                                      <p:to>
                                        <p:strVal val="visible"/>
                                      </p:to>
                                    </p:set>
                                    <p:animEffect transition="in" filter="dissolve">
                                      <p:cBhvr>
                                        <p:cTn id="7" dur="500"/>
                                        <p:tgtEl>
                                          <p:spTgt spid="249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24B3ABE-5227-4961-B78F-6F9609EE78B9}" type="slidenum">
              <a:rPr lang="en-US" altLang="en-US"/>
              <a:pPr/>
              <a:t>94</a:t>
            </a:fld>
            <a:endParaRPr lang="en-US" altLang="en-US"/>
          </a:p>
        </p:txBody>
      </p:sp>
      <p:pic>
        <p:nvPicPr>
          <p:cNvPr id="2519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1909" name="Text Box 5"/>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51910" name="Rectangle 6"/>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1"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1911"/>
                                        </p:tgtEl>
                                        <p:attrNameLst>
                                          <p:attrName>style.visibility</p:attrName>
                                        </p:attrNameLst>
                                      </p:cBhvr>
                                      <p:to>
                                        <p:strVal val="visible"/>
                                      </p:to>
                                    </p:set>
                                    <p:animEffect transition="in" filter="dissolve">
                                      <p:cBhvr>
                                        <p:cTn id="7" dur="500"/>
                                        <p:tgtEl>
                                          <p:spTgt spid="25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1"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A9B5A81-714A-4B53-A859-64523AD3A2AC}" type="slidenum">
              <a:rPr lang="en-US" altLang="en-US"/>
              <a:pPr/>
              <a:t>95</a:t>
            </a:fld>
            <a:endParaRPr lang="en-US" altLang="en-US"/>
          </a:p>
        </p:txBody>
      </p:sp>
      <p:pic>
        <p:nvPicPr>
          <p:cNvPr id="253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7620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56" name="Text Box 4"/>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Native Code Porting</a:t>
            </a:r>
          </a:p>
        </p:txBody>
      </p:sp>
      <p:sp>
        <p:nvSpPr>
          <p:cNvPr id="253957" name="Rectangle 5"/>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58" name="AutoShape 6"/>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3958"/>
                                        </p:tgtEl>
                                        <p:attrNameLst>
                                          <p:attrName>style.visibility</p:attrName>
                                        </p:attrNameLst>
                                      </p:cBhvr>
                                      <p:to>
                                        <p:strVal val="visible"/>
                                      </p:to>
                                    </p:set>
                                    <p:animEffect transition="in" filter="dissolve">
                                      <p:cBhvr>
                                        <p:cTn id="7" dur="500"/>
                                        <p:tgtEl>
                                          <p:spTgt spid="253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8"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D6B40E94-5FBB-46C7-941A-2D42D4BC5F50}" type="slidenum">
              <a:rPr lang="en-US" altLang="en-US"/>
              <a:pPr/>
              <a:t>96</a:t>
            </a:fld>
            <a:endParaRPr lang="en-US" altLang="en-US"/>
          </a:p>
        </p:txBody>
      </p:sp>
      <p:sp>
        <p:nvSpPr>
          <p:cNvPr id="396294" name="Text Box 1030"/>
          <p:cNvSpPr txBox="1">
            <a:spLocks noChangeArrowheads="1"/>
          </p:cNvSpPr>
          <p:nvPr/>
        </p:nvSpPr>
        <p:spPr bwMode="auto">
          <a:xfrm>
            <a:off x="1600200" y="762000"/>
            <a:ext cx="518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b="1">
                <a:solidFill>
                  <a:schemeClr val="bg2"/>
                </a:solidFill>
                <a:latin typeface="Garamond" panose="02020404030301010803" pitchFamily="18" charset="0"/>
                <a:cs typeface="Titr" panose="00000700000000000000" pitchFamily="2" charset="-78"/>
              </a:rPr>
              <a:t>Introduction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IC Design Flows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CAD Tools  &amp;  OS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Code Porting &amp; Tool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Native Code Porting</a:t>
            </a:r>
          </a:p>
          <a:p>
            <a:pPr algn="l" rtl="0">
              <a:spcBef>
                <a:spcPct val="50000"/>
              </a:spcBef>
            </a:pPr>
            <a:r>
              <a:rPr lang="en-US" altLang="en-US" b="1">
                <a:solidFill>
                  <a:schemeClr val="bg1"/>
                </a:solidFill>
                <a:latin typeface="Garamond" panose="02020404030301010803" pitchFamily="18" charset="0"/>
                <a:cs typeface="Titr" panose="00000700000000000000" pitchFamily="2" charset="-78"/>
              </a:rPr>
              <a:t>Portable Code Migration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X-Protocol ( Server/Client)</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Glibc versus Cygwin</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Cases Studies</a:t>
            </a:r>
          </a:p>
          <a:p>
            <a:pPr algn="l" rtl="0">
              <a:spcBef>
                <a:spcPct val="50000"/>
              </a:spcBef>
            </a:pPr>
            <a:r>
              <a:rPr lang="en-US" altLang="en-US" b="1">
                <a:solidFill>
                  <a:schemeClr val="bg2"/>
                </a:solidFill>
                <a:latin typeface="Garamond" panose="02020404030301010803" pitchFamily="18" charset="0"/>
                <a:cs typeface="Titr" panose="00000700000000000000" pitchFamily="2" charset="-78"/>
              </a:rPr>
              <a:t>Conclusion              Q&amp;A</a:t>
            </a:r>
          </a:p>
        </p:txBody>
      </p:sp>
      <p:sp>
        <p:nvSpPr>
          <p:cNvPr id="396295" name="Text Box 1031"/>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OUTLINE</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96296" name="Rectangle 1032"/>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3" name="AutoShape 1039" descr="Cork"/>
          <p:cNvSpPr>
            <a:spLocks noChangeArrowheads="1"/>
          </p:cNvSpPr>
          <p:nvPr/>
        </p:nvSpPr>
        <p:spPr bwMode="auto">
          <a:xfrm>
            <a:off x="762000" y="4114800"/>
            <a:ext cx="609600" cy="381000"/>
          </a:xfrm>
          <a:prstGeom prst="star16">
            <a:avLst>
              <a:gd name="adj" fmla="val 37500"/>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r>
              <a:rPr lang="en-US" altLang="en-US" b="1"/>
              <a:t>7</a:t>
            </a:r>
            <a:endParaRPr lang="en-US" altLang="en-US"/>
          </a:p>
        </p:txBody>
      </p:sp>
      <p:sp>
        <p:nvSpPr>
          <p:cNvPr id="396308" name="AutoShape 1044"/>
          <p:cNvSpPr>
            <a:spLocks noChangeArrowheads="1"/>
          </p:cNvSpPr>
          <p:nvPr/>
        </p:nvSpPr>
        <p:spPr bwMode="auto">
          <a:xfrm>
            <a:off x="3352800" y="6248400"/>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4D0808"/>
              </a:gs>
              <a:gs pos="30000">
                <a:srgbClr val="FF0300"/>
              </a:gs>
              <a:gs pos="55000">
                <a:srgbClr val="FF7A00"/>
              </a:gs>
              <a:gs pos="100000">
                <a:srgbClr val="FFF2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96309" name="Picture 1045" descr="C:\Program Files\Microsoft Office\Clipart\Popular\ARROWSGN.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638" y="762000"/>
            <a:ext cx="14747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6303"/>
                                        </p:tgtEl>
                                        <p:attrNameLst>
                                          <p:attrName>style.visibility</p:attrName>
                                        </p:attrNameLst>
                                      </p:cBhvr>
                                      <p:to>
                                        <p:strVal val="visible"/>
                                      </p:to>
                                    </p:set>
                                    <p:animEffect transition="in" filter="dissolve">
                                      <p:cBhvr>
                                        <p:cTn id="7" dur="500"/>
                                        <p:tgtEl>
                                          <p:spTgt spid="396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03"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7D94B59-E2B2-47F5-9C79-914DABD0571C}" type="slidenum">
              <a:rPr lang="en-US" altLang="en-US"/>
              <a:pPr/>
              <a:t>97</a:t>
            </a:fld>
            <a:endParaRPr lang="en-US" altLang="en-US"/>
          </a:p>
        </p:txBody>
      </p:sp>
      <p:pic>
        <p:nvPicPr>
          <p:cNvPr id="398344" name="Picture 8" descr="C:\Program Files\Microsoft Office\Clipart\Popular\CLAP.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838200"/>
            <a:ext cx="20574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8345" name="Text Box 9"/>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398346" name="Rectangle 10"/>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8347" name="Text Box 11"/>
          <p:cNvSpPr txBox="1">
            <a:spLocks noChangeArrowheads="1"/>
          </p:cNvSpPr>
          <p:nvPr/>
        </p:nvSpPr>
        <p:spPr bwMode="auto">
          <a:xfrm>
            <a:off x="1600200" y="990600"/>
            <a:ext cx="55626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Portable Migration Types</a:t>
            </a:r>
          </a:p>
          <a:p>
            <a:pPr algn="l" rtl="0">
              <a:spcBef>
                <a:spcPct val="50000"/>
              </a:spcBef>
            </a:pPr>
            <a:r>
              <a:rPr lang="en-US" altLang="en-US" sz="2800" b="1">
                <a:solidFill>
                  <a:schemeClr val="bg1"/>
                </a:solidFill>
                <a:latin typeface="Garamond" panose="02020404030301010803" pitchFamily="18" charset="0"/>
              </a:rPr>
              <a:t>	*. Java</a:t>
            </a:r>
          </a:p>
          <a:p>
            <a:pPr algn="l" rtl="0">
              <a:spcBef>
                <a:spcPct val="50000"/>
              </a:spcBef>
            </a:pPr>
            <a:r>
              <a:rPr lang="en-US" altLang="en-US" sz="2800" b="1">
                <a:solidFill>
                  <a:schemeClr val="bg1"/>
                </a:solidFill>
                <a:latin typeface="Garamond" panose="02020404030301010803" pitchFamily="18" charset="0"/>
              </a:rPr>
              <a:t>	*. Perl</a:t>
            </a:r>
          </a:p>
          <a:p>
            <a:pPr algn="l" rtl="0">
              <a:spcBef>
                <a:spcPct val="50000"/>
              </a:spcBef>
            </a:pPr>
            <a:r>
              <a:rPr lang="en-US" altLang="en-US" sz="2800" b="1">
                <a:solidFill>
                  <a:schemeClr val="bg1"/>
                </a:solidFill>
                <a:latin typeface="Garamond" panose="02020404030301010803" pitchFamily="18" charset="0"/>
              </a:rPr>
              <a:t>	*. Tcl/Tk</a:t>
            </a:r>
          </a:p>
        </p:txBody>
      </p:sp>
      <p:sp>
        <p:nvSpPr>
          <p:cNvPr id="398348" name="AutoShape 12" descr="Cork"/>
          <p:cNvSpPr>
            <a:spLocks noChangeArrowheads="1"/>
          </p:cNvSpPr>
          <p:nvPr/>
        </p:nvSpPr>
        <p:spPr bwMode="auto">
          <a:xfrm>
            <a:off x="1066800" y="10668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398349" name="AutoShape 13"/>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8349"/>
                                        </p:tgtEl>
                                        <p:attrNameLst>
                                          <p:attrName>style.visibility</p:attrName>
                                        </p:attrNameLst>
                                      </p:cBhvr>
                                      <p:to>
                                        <p:strVal val="visible"/>
                                      </p:to>
                                    </p:set>
                                    <p:animEffect transition="in" filter="dissolve">
                                      <p:cBhvr>
                                        <p:cTn id="7" dur="500"/>
                                        <p:tgtEl>
                                          <p:spTgt spid="39834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98348"/>
                                        </p:tgtEl>
                                        <p:attrNameLst>
                                          <p:attrName>style.visibility</p:attrName>
                                        </p:attrNameLst>
                                      </p:cBhvr>
                                      <p:to>
                                        <p:strVal val="visible"/>
                                      </p:to>
                                    </p:set>
                                    <p:animEffect transition="in" filter="dissolve">
                                      <p:cBhvr>
                                        <p:cTn id="11" dur="500"/>
                                        <p:tgtEl>
                                          <p:spTgt spid="398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8" grpId="0" animBg="1" autoUpdateAnimBg="0"/>
      <p:bldP spid="398349"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0BA756A-B218-4CB2-B62A-93B17A7EE7B3}" type="slidenum">
              <a:rPr lang="en-US" altLang="en-US"/>
              <a:pPr/>
              <a:t>98</a:t>
            </a:fld>
            <a:endParaRPr lang="en-US" altLang="en-US"/>
          </a:p>
        </p:txBody>
      </p:sp>
      <p:sp>
        <p:nvSpPr>
          <p:cNvPr id="400387" name="Text Box 3"/>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0388" name="Rectangle 4"/>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389" name="Text Box 5"/>
          <p:cNvSpPr txBox="1">
            <a:spLocks noChangeArrowheads="1"/>
          </p:cNvSpPr>
          <p:nvPr/>
        </p:nvSpPr>
        <p:spPr bwMode="auto">
          <a:xfrm>
            <a:off x="1828800" y="5697538"/>
            <a:ext cx="5562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Java Code Is  Portable Code.</a:t>
            </a:r>
          </a:p>
        </p:txBody>
      </p:sp>
      <p:sp>
        <p:nvSpPr>
          <p:cNvPr id="400390" name="AutoShape 6" descr="Cork"/>
          <p:cNvSpPr>
            <a:spLocks noChangeArrowheads="1"/>
          </p:cNvSpPr>
          <p:nvPr/>
        </p:nvSpPr>
        <p:spPr bwMode="auto">
          <a:xfrm>
            <a:off x="1219200" y="57912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00391" name="AutoShape 7"/>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400392" name="Object 8"/>
          <p:cNvGraphicFramePr>
            <a:graphicFrameLocks noChangeAspect="1"/>
          </p:cNvGraphicFramePr>
          <p:nvPr/>
        </p:nvGraphicFramePr>
        <p:xfrm>
          <a:off x="2895600" y="685800"/>
          <a:ext cx="4506913" cy="4460875"/>
        </p:xfrm>
        <a:graphic>
          <a:graphicData uri="http://schemas.openxmlformats.org/presentationml/2006/ole">
            <mc:AlternateContent xmlns:mc="http://schemas.openxmlformats.org/markup-compatibility/2006">
              <mc:Choice xmlns:v="urn:schemas-microsoft-com:vml" Requires="v">
                <p:oleObj spid="_x0000_s400403" name="ISIS/Draw Sketch" r:id="rId4" imgW="3752640" imgH="3714480" progId="ISISServer">
                  <p:embed/>
                </p:oleObj>
              </mc:Choice>
              <mc:Fallback>
                <p:oleObj name="ISIS/Draw Sketch" r:id="rId4" imgW="3752640" imgH="3714480" progId="ISISServer">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685800"/>
                        <a:ext cx="4506913" cy="44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0391"/>
                                        </p:tgtEl>
                                        <p:attrNameLst>
                                          <p:attrName>style.visibility</p:attrName>
                                        </p:attrNameLst>
                                      </p:cBhvr>
                                      <p:to>
                                        <p:strVal val="visible"/>
                                      </p:to>
                                    </p:set>
                                    <p:animEffect transition="in" filter="dissolve">
                                      <p:cBhvr>
                                        <p:cTn id="7" dur="500"/>
                                        <p:tgtEl>
                                          <p:spTgt spid="40039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0390"/>
                                        </p:tgtEl>
                                        <p:attrNameLst>
                                          <p:attrName>style.visibility</p:attrName>
                                        </p:attrNameLst>
                                      </p:cBhvr>
                                      <p:to>
                                        <p:strVal val="visible"/>
                                      </p:to>
                                    </p:set>
                                    <p:animEffect transition="in" filter="dissolve">
                                      <p:cBhvr>
                                        <p:cTn id="11" dur="500"/>
                                        <p:tgtEl>
                                          <p:spTgt spid="400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90" grpId="0" animBg="1" autoUpdateAnimBg="0"/>
      <p:bldP spid="400391"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6D97C01-56BA-49BA-9DA4-CB37EE323CF7}" type="slidenum">
              <a:rPr lang="en-US" altLang="en-US"/>
              <a:pPr/>
              <a:t>99</a:t>
            </a:fld>
            <a:endParaRPr lang="en-US" altLang="en-US"/>
          </a:p>
        </p:txBody>
      </p:sp>
      <p:sp>
        <p:nvSpPr>
          <p:cNvPr id="402434" name="Text Box 2050"/>
          <p:cNvSpPr txBox="1">
            <a:spLocks noChangeArrowheads="1"/>
          </p:cNvSpPr>
          <p:nvPr/>
        </p:nvSpPr>
        <p:spPr bwMode="auto">
          <a:xfrm>
            <a:off x="1143000" y="0"/>
            <a:ext cx="6400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0">
              <a:spcBef>
                <a:spcPct val="50000"/>
              </a:spcBef>
            </a:pPr>
            <a:r>
              <a:rPr lang="en-US" altLang="en-US" sz="3600" b="1">
                <a:solidFill>
                  <a:srgbClr val="FF0000"/>
                </a:solidFill>
                <a:effectLst>
                  <a:outerShdw blurRad="38100" dist="38100" dir="2700000" algn="tl">
                    <a:srgbClr val="000000"/>
                  </a:outerShdw>
                </a:effectLst>
                <a:latin typeface="Garamond" panose="02020404030301010803" pitchFamily="18" charset="0"/>
              </a:rPr>
              <a:t>Portable Code Porting</a:t>
            </a:r>
            <a:endParaRPr lang="en-US" altLang="en-US" sz="3600" b="1">
              <a:solidFill>
                <a:srgbClr val="FF0000"/>
              </a:solidFill>
              <a:effectLst>
                <a:outerShdw blurRad="38100" dist="38100" dir="2700000" algn="tl">
                  <a:srgbClr val="000000"/>
                </a:outerShdw>
              </a:effectLst>
              <a:latin typeface="Arial" panose="020B0604020202020204" pitchFamily="34" charset="0"/>
            </a:endParaRPr>
          </a:p>
        </p:txBody>
      </p:sp>
      <p:sp>
        <p:nvSpPr>
          <p:cNvPr id="402435" name="Rectangle 2051"/>
          <p:cNvSpPr>
            <a:spLocks noChangeArrowheads="1"/>
          </p:cNvSpPr>
          <p:nvPr/>
        </p:nvSpPr>
        <p:spPr bwMode="auto">
          <a:xfrm>
            <a:off x="381000" y="609600"/>
            <a:ext cx="8458200" cy="82550"/>
          </a:xfrm>
          <a:prstGeom prst="rect">
            <a:avLst/>
          </a:prstGeom>
          <a:gradFill rotWithShape="0">
            <a:gsLst>
              <a:gs pos="0">
                <a:schemeClr val="bg2"/>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2436" name="Text Box 2052"/>
          <p:cNvSpPr txBox="1">
            <a:spLocks noChangeArrowheads="1"/>
          </p:cNvSpPr>
          <p:nvPr/>
        </p:nvSpPr>
        <p:spPr bwMode="auto">
          <a:xfrm>
            <a:off x="1828800" y="5697538"/>
            <a:ext cx="55626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2800" b="1">
                <a:solidFill>
                  <a:schemeClr val="bg1"/>
                </a:solidFill>
                <a:latin typeface="Garamond" panose="02020404030301010803" pitchFamily="18" charset="0"/>
              </a:rPr>
              <a:t>Java Codes are in ByteCode </a:t>
            </a:r>
            <a:r>
              <a:rPr lang="en-US" altLang="en-US" sz="2800" b="1">
                <a:solidFill>
                  <a:srgbClr val="FF6600"/>
                </a:solidFill>
                <a:latin typeface="Garamond" panose="02020404030301010803" pitchFamily="18" charset="0"/>
              </a:rPr>
              <a:t>NOT</a:t>
            </a:r>
            <a:r>
              <a:rPr lang="en-US" altLang="en-US" sz="2800" b="1">
                <a:solidFill>
                  <a:schemeClr val="bg1"/>
                </a:solidFill>
                <a:latin typeface="Garamond" panose="02020404030301010803" pitchFamily="18" charset="0"/>
              </a:rPr>
              <a:t/>
            </a:r>
            <a:br>
              <a:rPr lang="en-US" altLang="en-US" sz="2800" b="1">
                <a:solidFill>
                  <a:schemeClr val="bg1"/>
                </a:solidFill>
                <a:latin typeface="Garamond" panose="02020404030301010803" pitchFamily="18" charset="0"/>
              </a:rPr>
            </a:br>
            <a:r>
              <a:rPr lang="en-US" altLang="en-US" sz="2800" b="1">
                <a:solidFill>
                  <a:schemeClr val="bg1"/>
                </a:solidFill>
                <a:latin typeface="Garamond" panose="02020404030301010803" pitchFamily="18" charset="0"/>
              </a:rPr>
              <a:t>in Machine code</a:t>
            </a:r>
          </a:p>
        </p:txBody>
      </p:sp>
      <p:sp>
        <p:nvSpPr>
          <p:cNvPr id="402437" name="AutoShape 2053" descr="Cork"/>
          <p:cNvSpPr>
            <a:spLocks noChangeArrowheads="1"/>
          </p:cNvSpPr>
          <p:nvPr/>
        </p:nvSpPr>
        <p:spPr bwMode="auto">
          <a:xfrm>
            <a:off x="1219200" y="5791200"/>
            <a:ext cx="457200" cy="381000"/>
          </a:xfrm>
          <a:prstGeom prst="star8">
            <a:avLst>
              <a:gd name="adj" fmla="val 3825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sp>
        <p:nvSpPr>
          <p:cNvPr id="402438" name="AutoShape 2054"/>
          <p:cNvSpPr>
            <a:spLocks noChangeArrowheads="1"/>
          </p:cNvSpPr>
          <p:nvPr/>
        </p:nvSpPr>
        <p:spPr bwMode="auto">
          <a:xfrm>
            <a:off x="0" y="381000"/>
            <a:ext cx="457200" cy="457200"/>
          </a:xfrm>
          <a:prstGeom prst="flowChartSummingJunction">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spcBef>
                <a:spcPct val="50000"/>
              </a:spcBef>
            </a:pPr>
            <a:endParaRPr lang="en-US" altLang="en-US" b="1">
              <a:solidFill>
                <a:srgbClr val="FF0000"/>
              </a:solidFill>
              <a:latin typeface="Arial" panose="020B0604020202020204" pitchFamily="34" charset="0"/>
            </a:endParaRPr>
          </a:p>
        </p:txBody>
      </p:sp>
      <p:graphicFrame>
        <p:nvGraphicFramePr>
          <p:cNvPr id="402440" name="Object 2056"/>
          <p:cNvGraphicFramePr>
            <a:graphicFrameLocks noChangeAspect="1"/>
          </p:cNvGraphicFramePr>
          <p:nvPr/>
        </p:nvGraphicFramePr>
        <p:xfrm>
          <a:off x="2133600" y="762000"/>
          <a:ext cx="5767388" cy="4454525"/>
        </p:xfrm>
        <a:graphic>
          <a:graphicData uri="http://schemas.openxmlformats.org/presentationml/2006/ole">
            <mc:AlternateContent xmlns:mc="http://schemas.openxmlformats.org/markup-compatibility/2006">
              <mc:Choice xmlns:v="urn:schemas-microsoft-com:vml" Requires="v">
                <p:oleObj spid="_x0000_s524298" name="ISIS/Draw Sketch" r:id="rId4" imgW="4809960" imgH="3714480" progId="ISISServer">
                  <p:embed/>
                </p:oleObj>
              </mc:Choice>
              <mc:Fallback>
                <p:oleObj name="ISIS/Draw Sketch" r:id="rId4" imgW="4809960" imgH="3714480" progId="ISISServer">
                  <p:embed/>
                  <p:pic>
                    <p:nvPicPr>
                      <p:cNvPr id="0" name="Object 20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762000"/>
                        <a:ext cx="5767388"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2438"/>
                                        </p:tgtEl>
                                        <p:attrNameLst>
                                          <p:attrName>style.visibility</p:attrName>
                                        </p:attrNameLst>
                                      </p:cBhvr>
                                      <p:to>
                                        <p:strVal val="visible"/>
                                      </p:to>
                                    </p:set>
                                    <p:animEffect transition="in" filter="dissolve">
                                      <p:cBhvr>
                                        <p:cTn id="7" dur="500"/>
                                        <p:tgtEl>
                                          <p:spTgt spid="40243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2437"/>
                                        </p:tgtEl>
                                        <p:attrNameLst>
                                          <p:attrName>style.visibility</p:attrName>
                                        </p:attrNameLst>
                                      </p:cBhvr>
                                      <p:to>
                                        <p:strVal val="visible"/>
                                      </p:to>
                                    </p:set>
                                    <p:animEffect transition="in" filter="dissolve">
                                      <p:cBhvr>
                                        <p:cTn id="11" dur="500"/>
                                        <p:tgtEl>
                                          <p:spTgt spid="402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7" grpId="0" animBg="1" autoUpdateAnimBg="0"/>
      <p:bldP spid="402438" grpId="0" animBg="1" autoUpdateAnimBg="0"/>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Times New Roman (Arabic)"/>
      </a:majorFont>
      <a:minorFont>
        <a:latin typeface="Times New Roman"/>
        <a:ea typeface=""/>
        <a:cs typeface="Times New Roman (Arab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1" eaLnBrk="0" fontAlgn="base" latinLnBrk="0" hangingPunct="0">
          <a:lnSpc>
            <a:spcPct val="100000"/>
          </a:lnSpc>
          <a:spcBef>
            <a:spcPct val="0"/>
          </a:spcBef>
          <a:spcAft>
            <a:spcPct val="0"/>
          </a:spcAft>
          <a:buClrTx/>
          <a:buSzTx/>
          <a:buFontTx/>
          <a:buNone/>
          <a:tabLst/>
          <a:defRPr kumimoji="0" lang="ar-SA" altLang="en-US" sz="2400" b="0" i="0" u="none" strike="noStrike" cap="none" normalizeH="0" baseline="0" smtClean="0">
            <a:ln>
              <a:noFill/>
            </a:ln>
            <a:solidFill>
              <a:schemeClr val="tx1"/>
            </a:solidFill>
            <a:effectLst/>
            <a:latin typeface="Times New Roman" panose="02020603050405020304" pitchFamily="18" charset="0"/>
            <a:cs typeface="Times New Roman (Arabic)"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1" eaLnBrk="0" fontAlgn="base" latinLnBrk="0" hangingPunct="0">
          <a:lnSpc>
            <a:spcPct val="100000"/>
          </a:lnSpc>
          <a:spcBef>
            <a:spcPct val="0"/>
          </a:spcBef>
          <a:spcAft>
            <a:spcPct val="0"/>
          </a:spcAft>
          <a:buClrTx/>
          <a:buSzTx/>
          <a:buFontTx/>
          <a:buNone/>
          <a:tabLst/>
          <a:defRPr kumimoji="0" lang="ar-SA" altLang="en-US" sz="2400" b="0" i="0" u="none" strike="noStrike" cap="none" normalizeH="0" baseline="0" smtClean="0">
            <a:ln>
              <a:noFill/>
            </a:ln>
            <a:solidFill>
              <a:schemeClr val="tx1"/>
            </a:solidFill>
            <a:effectLst/>
            <a:latin typeface="Times New Roman" panose="02020603050405020304" pitchFamily="18" charset="0"/>
            <a:cs typeface="Times New Roman (Arabic)"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2221</TotalTime>
  <Words>3112</Words>
  <Application>Microsoft Office PowerPoint</Application>
  <PresentationFormat>On-screen Show (4:3)</PresentationFormat>
  <Paragraphs>920</Paragraphs>
  <Slides>207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207</vt:i4>
      </vt:variant>
    </vt:vector>
  </HeadingPairs>
  <TitlesOfParts>
    <vt:vector size="216" baseType="lpstr">
      <vt:lpstr>Arial</vt:lpstr>
      <vt:lpstr>Arial;Helvetica</vt:lpstr>
      <vt:lpstr>Garamond</vt:lpstr>
      <vt:lpstr>Times New Roman</vt:lpstr>
      <vt:lpstr>Times New Roman (Arabic)</vt:lpstr>
      <vt:lpstr>Titr</vt:lpstr>
      <vt:lpstr>Office Theme</vt:lpstr>
      <vt:lpstr>ISIS/Draw Sketch</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vt:lpstr>
      <vt:lpstr>What is Java?</vt:lpstr>
      <vt:lpstr>History of Java?</vt:lpstr>
      <vt:lpstr>Java Virtual Machine</vt:lpstr>
      <vt:lpstr>Java and Javascript</vt:lpstr>
      <vt:lpstr>The major characteristics of Java</vt:lpstr>
      <vt:lpstr>The major characteristics of Java</vt:lpstr>
      <vt:lpstr>The major characteristics of Java</vt:lpstr>
      <vt:lpstr>The major characteristics of Java</vt:lpstr>
      <vt:lpstr>The Java Chip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Perl Practical Extraction Reporting Language</vt:lpstr>
      <vt:lpstr>PowerPoint Presentation</vt:lpstr>
      <vt:lpstr>PowerPoint Presentation</vt:lpstr>
      <vt:lpstr>Perl Books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Tcl/Tk</vt:lpstr>
      <vt:lpstr>PowerPoint Presentation</vt:lpstr>
      <vt:lpstr>PowerPoint Presentation</vt:lpstr>
      <vt:lpstr>What is Tcl?</vt:lpstr>
      <vt:lpstr>What is Tk?</vt:lpstr>
      <vt:lpstr>PowerPoint Presentation</vt:lpstr>
      <vt:lpstr>PowerPoint Presentation</vt:lpstr>
      <vt:lpstr>PowerPoint Presentation</vt:lpstr>
      <vt:lpstr>PowerPoint Presentation</vt:lpstr>
      <vt:lpstr>PowerPoint Presentation</vt:lpstr>
      <vt:lpstr>Tcl/Tk Books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TMUZD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YAS</dc:creator>
  <cp:lastModifiedBy>Saher Andishe</cp:lastModifiedBy>
  <cp:revision>324</cp:revision>
  <cp:lastPrinted>2001-06-12T03:56:27Z</cp:lastPrinted>
  <dcterms:created xsi:type="dcterms:W3CDTF">1986-08-02T04:23:10Z</dcterms:created>
  <dcterms:modified xsi:type="dcterms:W3CDTF">2023-06-05T10:13:16Z</dcterms:modified>
</cp:coreProperties>
</file>